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1"/>
  </p:notesMasterIdLst>
  <p:handoutMasterIdLst>
    <p:handoutMasterId r:id="rId32"/>
  </p:handoutMasterIdLst>
  <p:sldIdLst>
    <p:sldId id="300" r:id="rId2"/>
    <p:sldId id="301" r:id="rId3"/>
    <p:sldId id="302" r:id="rId4"/>
    <p:sldId id="303" r:id="rId5"/>
    <p:sldId id="298" r:id="rId6"/>
    <p:sldId id="259" r:id="rId7"/>
    <p:sldId id="260" r:id="rId8"/>
    <p:sldId id="295" r:id="rId9"/>
    <p:sldId id="262" r:id="rId10"/>
    <p:sldId id="263" r:id="rId11"/>
    <p:sldId id="264" r:id="rId12"/>
    <p:sldId id="265" r:id="rId13"/>
    <p:sldId id="266" r:id="rId14"/>
    <p:sldId id="289" r:id="rId15"/>
    <p:sldId id="267" r:id="rId16"/>
    <p:sldId id="268" r:id="rId17"/>
    <p:sldId id="288" r:id="rId18"/>
    <p:sldId id="269" r:id="rId19"/>
    <p:sldId id="294" r:id="rId20"/>
    <p:sldId id="283" r:id="rId21"/>
    <p:sldId id="277" r:id="rId22"/>
    <p:sldId id="278" r:id="rId23"/>
    <p:sldId id="290" r:id="rId24"/>
    <p:sldId id="291" r:id="rId25"/>
    <p:sldId id="297" r:id="rId26"/>
    <p:sldId id="271" r:id="rId27"/>
    <p:sldId id="275" r:id="rId28"/>
    <p:sldId id="276" r:id="rId29"/>
    <p:sldId id="296" r:id="rId30"/>
  </p:sldIdLst>
  <p:sldSz cx="9144000" cy="6858000" type="screen4x3"/>
  <p:notesSz cx="6797675" cy="99266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ลักษณะ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137" autoAdjust="0"/>
    <p:restoredTop sz="97837" autoAdjust="0"/>
  </p:normalViewPr>
  <p:slideViewPr>
    <p:cSldViewPr>
      <p:cViewPr varScale="1">
        <p:scale>
          <a:sx n="110" d="100"/>
          <a:sy n="110" d="100"/>
        </p:scale>
        <p:origin x="126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1545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AE84B-243E-43DA-AF1F-7883BE692A79}" type="datetimeFigureOut">
              <a:rPr lang="th-TH" smtClean="0"/>
              <a:t>21/03/67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08EB2-16BB-4CB0-A374-26C82FA47A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348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CA503-48DC-4F58-859F-4A6A40CE29C8}" type="datetimeFigureOut">
              <a:rPr lang="th-TH" smtClean="0"/>
              <a:t>21/03/67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CBC00-6E77-48E7-9BBF-82F9C51ADD5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0361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CBC00-6E77-48E7-9BBF-82F9C51ADD5E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6206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CBC00-6E77-48E7-9BBF-82F9C51ADD5E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14964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CBC00-6E77-48E7-9BBF-82F9C51ADD5E}" type="slidenum">
              <a:rPr lang="th-TH" smtClean="0"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69237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CBC00-6E77-48E7-9BBF-82F9C51ADD5E}" type="slidenum">
              <a:rPr lang="th-TH" smtClean="0"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6026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CBC00-6E77-48E7-9BBF-82F9C51ADD5E}" type="slidenum">
              <a:rPr lang="th-TH" smtClean="0"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366997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CBC00-6E77-48E7-9BBF-82F9C51ADD5E}" type="slidenum">
              <a:rPr lang="th-TH" smtClean="0"/>
              <a:t>20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58100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CBC00-6E77-48E7-9BBF-82F9C51ADD5E}" type="slidenum">
              <a:rPr lang="th-TH" smtClean="0"/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065221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CBC00-6E77-48E7-9BBF-82F9C51ADD5E}" type="slidenum">
              <a:rPr lang="th-TH" smtClean="0"/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99137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CBC00-6E77-48E7-9BBF-82F9C51ADD5E}" type="slidenum">
              <a:rPr lang="th-TH" smtClean="0"/>
              <a:t>26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269740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CBC00-6E77-48E7-9BBF-82F9C51ADD5E}" type="slidenum">
              <a:rPr lang="th-TH" smtClean="0"/>
              <a:t>27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522901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CBC00-6E77-48E7-9BBF-82F9C51ADD5E}" type="slidenum">
              <a:rPr lang="th-TH" smtClean="0"/>
              <a:t>28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86971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CBC00-6E77-48E7-9BBF-82F9C51ADD5E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42042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CBC00-6E77-48E7-9BBF-82F9C51ADD5E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42042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CBC00-6E77-48E7-9BBF-82F9C51ADD5E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26760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CBC00-6E77-48E7-9BBF-82F9C51ADD5E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88423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CBC00-6E77-48E7-9BBF-82F9C51ADD5E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2353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CBC00-6E77-48E7-9BBF-82F9C51ADD5E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96864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CBC00-6E77-48E7-9BBF-82F9C51ADD5E}" type="slidenum">
              <a:rPr lang="th-TH" smtClean="0"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2647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CBC00-6E77-48E7-9BBF-82F9C51ADD5E}" type="slidenum">
              <a:rPr lang="th-TH" smtClean="0"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7224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5CC1A-E801-4173-8CF9-E9F8F587044C}" type="datetime1">
              <a:rPr lang="th-TH" smtClean="0"/>
              <a:t>21/03/67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64A2-7ADD-4DFD-A005-D7BEA76A7E2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7012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16BF6-36FA-4FCB-9E80-D76CC3A3DD1C}" type="datetime1">
              <a:rPr lang="th-TH" smtClean="0"/>
              <a:t>21/03/67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64A2-7ADD-4DFD-A005-D7BEA76A7E2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4052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F94CE-218D-45B3-92DF-D86C0F35197C}" type="datetime1">
              <a:rPr lang="th-TH" smtClean="0"/>
              <a:t>21/03/67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64A2-7ADD-4DFD-A005-D7BEA76A7E2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48403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5E645-95EA-45F5-9E8D-9B1689BCB097}" type="datetime1">
              <a:rPr lang="th-TH" smtClean="0"/>
              <a:t>21/03/67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64A2-7ADD-4DFD-A005-D7BEA76A7E2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99738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BAE3-6240-4896-896F-C3B3C8B44A82}" type="datetime1">
              <a:rPr lang="th-TH" smtClean="0"/>
              <a:t>21/03/67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64A2-7ADD-4DFD-A005-D7BEA76A7E2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9893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909FD-2F00-4BC2-8E0D-9673E8283804}" type="datetime1">
              <a:rPr lang="th-TH" smtClean="0"/>
              <a:t>21/03/67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64A2-7ADD-4DFD-A005-D7BEA76A7E2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12469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9AA80-EC0D-4115-8EAB-7A78D8210DCA}" type="datetime1">
              <a:rPr lang="th-TH" smtClean="0"/>
              <a:t>21/03/67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64A2-7ADD-4DFD-A005-D7BEA76A7E2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76023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107C5-2D52-4A6B-A2C0-2F514424F873}" type="datetime1">
              <a:rPr lang="th-TH" smtClean="0"/>
              <a:t>21/03/67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64A2-7ADD-4DFD-A005-D7BEA76A7E2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45361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AEEAD-E04D-4215-B257-4326A8B203D4}" type="datetime1">
              <a:rPr lang="th-TH" smtClean="0"/>
              <a:t>21/03/67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64A2-7ADD-4DFD-A005-D7BEA76A7E2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35462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8006-18EA-462B-9CF5-0CA697E474AF}" type="datetime1">
              <a:rPr lang="th-TH" smtClean="0"/>
              <a:t>21/03/67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64A2-7ADD-4DFD-A005-D7BEA76A7E2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6097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1A47-F4D7-4DC8-92A0-869A06CD6C7E}" type="datetime1">
              <a:rPr lang="th-TH" smtClean="0"/>
              <a:t>21/03/67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64A2-7ADD-4DFD-A005-D7BEA76A7E2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0760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03A7A-0C10-4CAE-8891-71F5E947FBA0}" type="datetime1">
              <a:rPr lang="th-TH" smtClean="0"/>
              <a:t>21/03/67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964A2-7ADD-4DFD-A005-D7BEA76A7E2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179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 rot="10800000">
            <a:off x="533399" y="115667"/>
            <a:ext cx="8153401" cy="798732"/>
          </a:xfrm>
          <a:prstGeom prst="rect">
            <a:avLst/>
          </a:prstGeom>
          <a:gradFill>
            <a:gsLst>
              <a:gs pos="0">
                <a:schemeClr val="bg1"/>
              </a:gs>
              <a:gs pos="82000">
                <a:schemeClr val="accent1">
                  <a:lumMod val="0"/>
                  <a:lumOff val="100000"/>
                  <a:alpha val="0"/>
                </a:schemeClr>
              </a:gs>
            </a:gsLst>
            <a:lin ang="162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990600" y="228600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  <a:t>เอกสารที่ต้องจัดส่ง </a:t>
            </a:r>
            <a:endParaRPr lang="th-TH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itchFamily="2" charset="-34"/>
              <a:cs typeface="TH Kodchasal" pitchFamily="2" charset="-34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013937"/>
              </p:ext>
            </p:extLst>
          </p:nvPr>
        </p:nvGraphicFramePr>
        <p:xfrm>
          <a:off x="533400" y="1036320"/>
          <a:ext cx="815340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8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5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th-TH" sz="2200" dirty="0" smtClean="0">
                          <a:latin typeface="TH Kodchasal" pitchFamily="2" charset="-34"/>
                          <a:cs typeface="TH Kodchasal" pitchFamily="2" charset="-34"/>
                        </a:rPr>
                        <a:t>รายการ</a:t>
                      </a:r>
                      <a:endParaRPr lang="th-TH" sz="2200" dirty="0">
                        <a:latin typeface="TH Kodchasal" pitchFamily="2" charset="-34"/>
                        <a:cs typeface="TH Kodchasal" pitchFamily="2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dirty="0" smtClean="0">
                          <a:latin typeface="TH Kodchasal" pitchFamily="2" charset="-34"/>
                          <a:cs typeface="TH Kodchasal" pitchFamily="2" charset="-34"/>
                        </a:rPr>
                        <a:t>จำนวน </a:t>
                      </a:r>
                      <a:endParaRPr lang="th-TH" sz="2200" dirty="0">
                        <a:latin typeface="TH Kodchasal" pitchFamily="2" charset="-34"/>
                        <a:cs typeface="TH Kodchasal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arenR"/>
                      </a:pPr>
                      <a:r>
                        <a:rPr lang="th-TH" sz="2200" b="1" dirty="0" smtClean="0">
                          <a:latin typeface="TH Kodchasal" pitchFamily="2" charset="-34"/>
                          <a:cs typeface="TH Kodchasal" pitchFamily="2" charset="-34"/>
                        </a:rPr>
                        <a:t>ไฟล์</a:t>
                      </a:r>
                      <a:r>
                        <a:rPr lang="th-TH" sz="2200" b="1" baseline="0" dirty="0" smtClean="0">
                          <a:latin typeface="TH Kodchasal" pitchFamily="2" charset="-34"/>
                          <a:cs typeface="TH Kodchasal" pitchFamily="2" charset="-34"/>
                        </a:rPr>
                        <a:t> </a:t>
                      </a:r>
                      <a:r>
                        <a:rPr lang="en-US" sz="2200" b="1" baseline="0" dirty="0" smtClean="0">
                          <a:latin typeface="TH Kodchasal" pitchFamily="2" charset="-34"/>
                          <a:cs typeface="TH Kodchasal" pitchFamily="2" charset="-34"/>
                        </a:rPr>
                        <a:t>PDF</a:t>
                      </a:r>
                      <a:r>
                        <a:rPr lang="en-US" sz="2200" b="1" dirty="0" smtClean="0">
                          <a:latin typeface="TH Kodchasal" pitchFamily="2" charset="-34"/>
                          <a:cs typeface="TH Kodchasal" pitchFamily="2" charset="-34"/>
                        </a:rPr>
                        <a:t> </a:t>
                      </a:r>
                      <a:r>
                        <a:rPr lang="th-TH" sz="2200" b="1" dirty="0" smtClean="0">
                          <a:latin typeface="TH Kodchasal" pitchFamily="2" charset="-34"/>
                          <a:cs typeface="TH Kodchasal" pitchFamily="2" charset="-34"/>
                        </a:rPr>
                        <a:t>รายงานการวิเคราะห์ผลกระทบสิ่งแวดล้อม (รายงาน </a:t>
                      </a:r>
                      <a:r>
                        <a:rPr lang="en-US" sz="2200" b="1" dirty="0" smtClean="0">
                          <a:latin typeface="TH Kodchasal" pitchFamily="2" charset="-34"/>
                          <a:cs typeface="TH Kodchasal" pitchFamily="2" charset="-34"/>
                        </a:rPr>
                        <a:t>EIA/IEE </a:t>
                      </a:r>
                      <a:r>
                        <a:rPr lang="th-TH" sz="2200" b="1" dirty="0" smtClean="0">
                          <a:latin typeface="TH Kodchasal" pitchFamily="2" charset="-34"/>
                          <a:cs typeface="TH Kodchasal" pitchFamily="2" charset="-34"/>
                        </a:rPr>
                        <a:t>ของโครงการ)</a:t>
                      </a:r>
                      <a:endParaRPr lang="th-TH" sz="2200" b="0" dirty="0" smtClean="0">
                        <a:latin typeface="TH Kodchasal" pitchFamily="2" charset="-34"/>
                        <a:cs typeface="TH Kodchasal" pitchFamily="2" charset="-34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th-TH" sz="2200" b="1" dirty="0" smtClean="0">
                          <a:latin typeface="TH Kodchasal" pitchFamily="2" charset="-34"/>
                          <a:cs typeface="TH Kodchasal" pitchFamily="2" charset="-34"/>
                        </a:rPr>
                        <a:t>1</a:t>
                      </a:r>
                    </a:p>
                    <a:p>
                      <a:pPr algn="ctr"/>
                      <a:endParaRPr lang="th-TH" sz="2200" b="1" dirty="0" smtClean="0">
                        <a:latin typeface="TH Kodchasal" pitchFamily="2" charset="-34"/>
                        <a:cs typeface="TH Kodchasal" pitchFamily="2" charset="-34"/>
                      </a:endParaRPr>
                    </a:p>
                    <a:p>
                      <a:pPr algn="ctr"/>
                      <a:endParaRPr lang="th-TH" sz="2200" b="1" dirty="0" smtClean="0">
                        <a:latin typeface="TH Kodchasal" pitchFamily="2" charset="-34"/>
                        <a:cs typeface="TH Kodchasal" pitchFamily="2" charset="-34"/>
                      </a:endParaRPr>
                    </a:p>
                    <a:p>
                      <a:pPr algn="ctr"/>
                      <a:endParaRPr lang="th-TH" sz="2200" b="1" dirty="0" smtClean="0">
                        <a:latin typeface="TH Kodchasal" pitchFamily="2" charset="-34"/>
                        <a:cs typeface="TH Kodchasal" pitchFamily="2" charset="-34"/>
                      </a:endParaRPr>
                    </a:p>
                    <a:p>
                      <a:pPr algn="ctr"/>
                      <a:r>
                        <a:rPr lang="th-TH" sz="2200" b="1" dirty="0" smtClean="0">
                          <a:latin typeface="TH Kodchasal" pitchFamily="2" charset="-34"/>
                          <a:cs typeface="TH Kodchasal" pitchFamily="2" charset="-34"/>
                        </a:rPr>
                        <a:t>1</a:t>
                      </a:r>
                    </a:p>
                    <a:p>
                      <a:pPr algn="ctr"/>
                      <a:endParaRPr lang="th-TH" sz="2200" b="1" dirty="0" smtClean="0">
                        <a:latin typeface="TH Kodchasal" pitchFamily="2" charset="-34"/>
                        <a:cs typeface="TH Kodchasal" pitchFamily="2" charset="-34"/>
                      </a:endParaRPr>
                    </a:p>
                    <a:p>
                      <a:pPr algn="ctr"/>
                      <a:endParaRPr lang="th-TH" sz="2200" b="1" dirty="0" smtClean="0">
                        <a:latin typeface="TH Kodchasal" pitchFamily="2" charset="-34"/>
                        <a:cs typeface="TH Kodchasal" pitchFamily="2" charset="-34"/>
                      </a:endParaRPr>
                    </a:p>
                    <a:p>
                      <a:pPr algn="ctr"/>
                      <a:r>
                        <a:rPr lang="th-TH" sz="2200" b="1" dirty="0" smtClean="0">
                          <a:latin typeface="TH Kodchasal" pitchFamily="2" charset="-34"/>
                          <a:cs typeface="TH Kodchasal" pitchFamily="2" charset="-34"/>
                        </a:rPr>
                        <a:t>1 </a:t>
                      </a:r>
                      <a:endParaRPr lang="th-TH" sz="2200" b="1" dirty="0">
                        <a:latin typeface="TH Kodchasal" pitchFamily="2" charset="-34"/>
                        <a:cs typeface="TH Kodchasal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arenR" startAt="2"/>
                        <a:tabLst>
                          <a:tab pos="342900" algn="l"/>
                        </a:tabLst>
                      </a:pPr>
                      <a:r>
                        <a:rPr lang="th-TH" sz="2200" b="1" dirty="0" smtClean="0">
                          <a:latin typeface="TH Kodchasal" pitchFamily="2" charset="-34"/>
                          <a:cs typeface="TH Kodchasal" pitchFamily="2" charset="-34"/>
                        </a:rPr>
                        <a:t>ไฟล์</a:t>
                      </a:r>
                      <a:r>
                        <a:rPr lang="th-TH" sz="2200" b="1" baseline="0" dirty="0" smtClean="0">
                          <a:latin typeface="TH Kodchasal" pitchFamily="2" charset="-34"/>
                          <a:cs typeface="TH Kodchasal" pitchFamily="2" charset="-34"/>
                        </a:rPr>
                        <a:t> </a:t>
                      </a:r>
                      <a:r>
                        <a:rPr lang="en-US" sz="2200" b="1" baseline="0" dirty="0" smtClean="0">
                          <a:latin typeface="TH Kodchasal" pitchFamily="2" charset="-34"/>
                          <a:cs typeface="TH Kodchasal" pitchFamily="2" charset="-34"/>
                        </a:rPr>
                        <a:t>PDF</a:t>
                      </a:r>
                      <a:r>
                        <a:rPr lang="en-US" sz="2200" b="1" dirty="0" smtClean="0">
                          <a:latin typeface="TH Kodchasal" pitchFamily="2" charset="-34"/>
                          <a:cs typeface="TH Kodchasal" pitchFamily="2" charset="-34"/>
                        </a:rPr>
                        <a:t> </a:t>
                      </a:r>
                      <a:r>
                        <a:rPr lang="th-TH" sz="2200" b="1" dirty="0" smtClean="0">
                          <a:latin typeface="TH Kodchasal" pitchFamily="2" charset="-34"/>
                          <a:cs typeface="TH Kodchasal" pitchFamily="2" charset="-34"/>
                        </a:rPr>
                        <a:t>รายงานผลการปฏิบัติตามมาตรการป้องกันและแก้ไขผลกระทบสิ่งแวดล้อมและมาตรการติดตามตรวจสอบคุณภาพสิ่งแวดล้อม ระหว่างเดือน ก.ค.– ธ.ค. </a:t>
                      </a:r>
                      <a:r>
                        <a:rPr lang="th-TH" sz="2200" b="1" dirty="0" smtClean="0">
                          <a:latin typeface="TH Kodchasal" pitchFamily="2" charset="-34"/>
                          <a:cs typeface="TH Kodchasal" pitchFamily="2" charset="-34"/>
                        </a:rPr>
                        <a:t>256</a:t>
                      </a:r>
                      <a:r>
                        <a:rPr lang="en-US" sz="2200" b="1" dirty="0" smtClean="0">
                          <a:latin typeface="TH Kodchasal" pitchFamily="2" charset="-34"/>
                          <a:cs typeface="TH Kodchasal" pitchFamily="2" charset="-34"/>
                        </a:rPr>
                        <a:t>6</a:t>
                      </a:r>
                      <a:r>
                        <a:rPr lang="th-TH" sz="2200" b="1" dirty="0" smtClean="0">
                          <a:latin typeface="TH Kodchasal" pitchFamily="2" charset="-34"/>
                          <a:cs typeface="TH Kodchasal" pitchFamily="2" charset="-34"/>
                        </a:rPr>
                        <a:t> </a:t>
                      </a:r>
                      <a:r>
                        <a:rPr lang="th-TH" sz="2200" b="1" dirty="0" smtClean="0">
                          <a:latin typeface="TH Kodchasal" pitchFamily="2" charset="-34"/>
                          <a:cs typeface="TH Kodchasal" pitchFamily="2" charset="-34"/>
                        </a:rPr>
                        <a:t>และเดือน ม.ค.- มิ.ย. </a:t>
                      </a:r>
                      <a:r>
                        <a:rPr lang="th-TH" sz="2200" b="1" dirty="0" smtClean="0">
                          <a:latin typeface="TH Kodchasal" pitchFamily="2" charset="-34"/>
                          <a:cs typeface="TH Kodchasal" pitchFamily="2" charset="-34"/>
                        </a:rPr>
                        <a:t>256</a:t>
                      </a:r>
                      <a:r>
                        <a:rPr lang="en-US" sz="2200" b="1" dirty="0" smtClean="0">
                          <a:latin typeface="TH Kodchasal" pitchFamily="2" charset="-34"/>
                          <a:cs typeface="TH Kodchasal" pitchFamily="2" charset="-34"/>
                        </a:rPr>
                        <a:t>7</a:t>
                      </a:r>
                      <a:r>
                        <a:rPr lang="th-TH" sz="2200" b="1" dirty="0" smtClean="0">
                          <a:latin typeface="TH Kodchasal" pitchFamily="2" charset="-34"/>
                          <a:cs typeface="TH Kodchasal" pitchFamily="2" charset="-34"/>
                        </a:rPr>
                        <a:t> </a:t>
                      </a:r>
                      <a:r>
                        <a:rPr lang="th-TH" sz="2200" b="1" dirty="0" smtClean="0">
                          <a:latin typeface="TH Kodchasal" pitchFamily="2" charset="-34"/>
                          <a:cs typeface="TH Kodchasal" pitchFamily="2" charset="-34"/>
                        </a:rPr>
                        <a:t>(ถ้ามี)</a:t>
                      </a:r>
                      <a:endParaRPr lang="th-TH" sz="2200" b="1" dirty="0">
                        <a:latin typeface="TH Kodchasal" pitchFamily="2" charset="-34"/>
                        <a:cs typeface="TH Kodchasal" pitchFamily="2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200" b="1" dirty="0">
                        <a:latin typeface="TH Kodchasal" pitchFamily="2" charset="-34"/>
                        <a:cs typeface="TH Kodchasal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arenR" startAt="3"/>
                      </a:pPr>
                      <a:r>
                        <a:rPr lang="th-TH" sz="2200" b="1" dirty="0" smtClean="0">
                          <a:latin typeface="TH Kodchasal" pitchFamily="2" charset="-34"/>
                          <a:cs typeface="TH Kodchasal" pitchFamily="2" charset="-34"/>
                        </a:rPr>
                        <a:t>ไฟล์</a:t>
                      </a:r>
                      <a:r>
                        <a:rPr lang="th-TH" sz="2200" b="1" baseline="0" dirty="0" smtClean="0">
                          <a:latin typeface="TH Kodchasal" pitchFamily="2" charset="-34"/>
                          <a:cs typeface="TH Kodchasal" pitchFamily="2" charset="-34"/>
                        </a:rPr>
                        <a:t> </a:t>
                      </a:r>
                      <a:r>
                        <a:rPr lang="en-US" sz="2200" b="1" baseline="0" dirty="0" smtClean="0">
                          <a:latin typeface="TH Kodchasal" pitchFamily="2" charset="-34"/>
                          <a:cs typeface="TH Kodchasal" pitchFamily="2" charset="-34"/>
                        </a:rPr>
                        <a:t>PowerPoint </a:t>
                      </a:r>
                      <a:r>
                        <a:rPr lang="th-TH" sz="2200" b="1" baseline="0" dirty="0" smtClean="0">
                          <a:latin typeface="TH Kodchasal" pitchFamily="2" charset="-34"/>
                          <a:cs typeface="TH Kodchasal" pitchFamily="2" charset="-34"/>
                        </a:rPr>
                        <a:t>หรือ</a:t>
                      </a:r>
                      <a:r>
                        <a:rPr lang="en-US" sz="2200" b="1" baseline="0" dirty="0" smtClean="0">
                          <a:latin typeface="TH Kodchasal" pitchFamily="2" charset="-34"/>
                          <a:cs typeface="TH Kodchasal" pitchFamily="2" charset="-34"/>
                        </a:rPr>
                        <a:t> PDF</a:t>
                      </a:r>
                      <a:r>
                        <a:rPr lang="en-US" sz="2200" b="1" dirty="0" smtClean="0">
                          <a:latin typeface="TH Kodchasal" pitchFamily="2" charset="-34"/>
                          <a:cs typeface="TH Kodchasal" pitchFamily="2" charset="-34"/>
                        </a:rPr>
                        <a:t> </a:t>
                      </a:r>
                      <a:r>
                        <a:rPr lang="th-TH" sz="2200" b="1" dirty="0" smtClean="0">
                          <a:latin typeface="TH Kodchasal" pitchFamily="2" charset="-34"/>
                          <a:cs typeface="TH Kodchasal" pitchFamily="2" charset="-34"/>
                        </a:rPr>
                        <a:t>การนำเสนอรายงานฯ (</a:t>
                      </a:r>
                      <a:r>
                        <a:rPr lang="en-US" sz="2200" b="1" dirty="0" smtClean="0">
                          <a:latin typeface="TH Kodchasal" pitchFamily="2" charset="-34"/>
                          <a:cs typeface="TH Kodchasal" pitchFamily="2" charset="-34"/>
                        </a:rPr>
                        <a:t>Presentation) </a:t>
                      </a:r>
                      <a:endParaRPr lang="en-US" sz="2200" dirty="0">
                        <a:latin typeface="TH Kodchasal" pitchFamily="2" charset="-34"/>
                        <a:cs typeface="TH Kodchasal" pitchFamily="2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200" b="1" dirty="0">
                        <a:latin typeface="TH Kodchasal" pitchFamily="2" charset="-34"/>
                        <a:cs typeface="TH Kodchasal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64A2-7ADD-4DFD-A005-D7BEA76A7E20}" type="slidenum">
              <a:rPr lang="th-TH" sz="2000" b="1" smtClean="0">
                <a:solidFill>
                  <a:schemeClr val="bg1">
                    <a:lumMod val="50000"/>
                  </a:schemeClr>
                </a:solidFill>
                <a:latin typeface="TH Kodchasal" pitchFamily="2" charset="-34"/>
                <a:cs typeface="TH Kodchasal" pitchFamily="2" charset="-34"/>
              </a:rPr>
              <a:t>1</a:t>
            </a:fld>
            <a:endParaRPr lang="th-TH" sz="2000" b="1" dirty="0">
              <a:solidFill>
                <a:schemeClr val="bg1">
                  <a:lumMod val="50000"/>
                </a:schemeClr>
              </a:solidFill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398" y="4695477"/>
            <a:ext cx="8153401" cy="138499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002060"/>
                </a:solidFill>
              </a:rPr>
              <a:t>ผู้ประสานงาน </a:t>
            </a:r>
            <a:r>
              <a:rPr lang="en-US" dirty="0" smtClean="0">
                <a:solidFill>
                  <a:srgbClr val="002060"/>
                </a:solidFill>
              </a:rPr>
              <a:t>:</a:t>
            </a:r>
            <a:endParaRPr lang="th-TH" dirty="0" smtClean="0">
              <a:solidFill>
                <a:srgbClr val="002060"/>
              </a:solidFill>
            </a:endParaRPr>
          </a:p>
          <a:p>
            <a:r>
              <a:rPr lang="th-TH" dirty="0" smtClean="0">
                <a:solidFill>
                  <a:srgbClr val="002060"/>
                </a:solidFill>
              </a:rPr>
              <a:t>นางสาว</a:t>
            </a:r>
            <a:r>
              <a:rPr lang="th-TH" dirty="0">
                <a:solidFill>
                  <a:srgbClr val="002060"/>
                </a:solidFill>
              </a:rPr>
              <a:t>ธัญญพร ชาติกำ</a:t>
            </a:r>
            <a:r>
              <a:rPr lang="th-TH" dirty="0" smtClean="0">
                <a:solidFill>
                  <a:srgbClr val="002060"/>
                </a:solidFill>
              </a:rPr>
              <a:t>แหง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th-TH" dirty="0" smtClean="0">
                <a:solidFill>
                  <a:srgbClr val="002060"/>
                </a:solidFill>
              </a:rPr>
              <a:t>ตำแหน่ง วิศวกร 5  โทรศัพท์ 089 7777 070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E-mail </a:t>
            </a:r>
            <a:r>
              <a:rPr lang="th-TH" dirty="0" smtClean="0">
                <a:solidFill>
                  <a:srgbClr val="002060"/>
                </a:solidFill>
              </a:rPr>
              <a:t>จัดส่งเอกสาร </a:t>
            </a:r>
            <a:r>
              <a:rPr lang="en-US" dirty="0">
                <a:solidFill>
                  <a:srgbClr val="002060"/>
                </a:solidFill>
              </a:rPr>
              <a:t>iee.mtpcomplex@gmail.com </a:t>
            </a:r>
          </a:p>
        </p:txBody>
      </p:sp>
    </p:spTree>
    <p:extLst>
      <p:ext uri="{BB962C8B-B14F-4D97-AF65-F5344CB8AC3E}">
        <p14:creationId xmlns:p14="http://schemas.microsoft.com/office/powerpoint/2010/main" val="131397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 rot="10800000">
            <a:off x="152400" y="76200"/>
            <a:ext cx="8839200" cy="685800"/>
          </a:xfrm>
          <a:prstGeom prst="rect">
            <a:avLst/>
          </a:prstGeom>
          <a:gradFill>
            <a:gsLst>
              <a:gs pos="0">
                <a:schemeClr val="bg1"/>
              </a:gs>
              <a:gs pos="82000">
                <a:schemeClr val="accent1">
                  <a:lumMod val="0"/>
                  <a:lumOff val="100000"/>
                  <a:alpha val="0"/>
                </a:schemeClr>
              </a:gs>
            </a:gsLst>
            <a:lin ang="162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 txBox="1">
            <a:spLocks/>
          </p:cNvSpPr>
          <p:nvPr/>
        </p:nvSpPr>
        <p:spPr>
          <a:xfrm>
            <a:off x="152400" y="152400"/>
            <a:ext cx="4038600" cy="6858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  <a:t>2</a:t>
            </a:r>
            <a:r>
              <a:rPr lang="th-TH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  <a:t>) บทนำ</a:t>
            </a:r>
            <a:endParaRPr lang="th-TH" sz="2500" b="1" dirty="0">
              <a:solidFill>
                <a:schemeClr val="tx1"/>
              </a:solidFill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685800" y="860048"/>
            <a:ext cx="8001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76263" algn="l"/>
              </a:tabLst>
            </a:pPr>
            <a:r>
              <a:rPr lang="th-TH" sz="2600" b="1" dirty="0" smtClean="0">
                <a:latin typeface="TH Kodchasal" pitchFamily="2" charset="-34"/>
                <a:cs typeface="TH Kodchasal" pitchFamily="2" charset="-34"/>
              </a:rPr>
              <a:t>2.1) 	รายละเอียด</a:t>
            </a:r>
            <a:r>
              <a:rPr lang="th-TH" sz="2600" b="1" dirty="0">
                <a:latin typeface="TH Kodchasal" pitchFamily="2" charset="-34"/>
                <a:cs typeface="TH Kodchasal" pitchFamily="2" charset="-34"/>
              </a:rPr>
              <a:t>โครงการโดยสังเขป ได้แก่ ที่ตั้ง</a:t>
            </a:r>
            <a:r>
              <a:rPr lang="th-TH" sz="2600" b="1" dirty="0" smtClean="0">
                <a:latin typeface="TH Kodchasal" pitchFamily="2" charset="-34"/>
                <a:cs typeface="TH Kodchasal" pitchFamily="2" charset="-34"/>
              </a:rPr>
              <a:t>/ขนาด</a:t>
            </a:r>
            <a:r>
              <a:rPr lang="th-TH" sz="2600" b="1" dirty="0">
                <a:latin typeface="TH Kodchasal" pitchFamily="2" charset="-34"/>
                <a:cs typeface="TH Kodchasal" pitchFamily="2" charset="-34"/>
              </a:rPr>
              <a:t>พื้นที่</a:t>
            </a:r>
            <a:r>
              <a:rPr lang="th-TH" sz="2600" b="1" dirty="0" smtClean="0">
                <a:latin typeface="TH Kodchasal" pitchFamily="2" charset="-34"/>
                <a:cs typeface="TH Kodchasal" pitchFamily="2" charset="-34"/>
              </a:rPr>
              <a:t>/พื้นที่	โดยรอบ </a:t>
            </a:r>
            <a:endParaRPr lang="th-TH" sz="2600" dirty="0">
              <a:latin typeface="TH Kodchasal" pitchFamily="2" charset="-34"/>
              <a:cs typeface="TH Kodchasal" pitchFamily="2" charset="-3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01261" y="1828800"/>
            <a:ext cx="6623539" cy="495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 rot="19406322">
            <a:off x="3113749" y="3545987"/>
            <a:ext cx="28360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72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 Kodchasal" pitchFamily="2" charset="-34"/>
                <a:cs typeface="TH Kodchasal" pitchFamily="2" charset="-34"/>
              </a:rPr>
              <a:t>ตัวอย่าง</a:t>
            </a:r>
            <a:endParaRPr lang="th-TH" sz="7200" b="1" dirty="0">
              <a:ln w="10541" cmpd="sng">
                <a:noFill/>
                <a:prstDash val="solid"/>
              </a:ln>
              <a:solidFill>
                <a:sysClr val="windowText" lastClr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64A2-7ADD-4DFD-A005-D7BEA76A7E20}" type="slidenum">
              <a:rPr lang="th-TH" sz="2000" b="1" smtClean="0">
                <a:solidFill>
                  <a:schemeClr val="bg1">
                    <a:lumMod val="50000"/>
                  </a:schemeClr>
                </a:solidFill>
                <a:latin typeface="TH Kodchasal" pitchFamily="2" charset="-34"/>
                <a:cs typeface="TH Kodchasal" pitchFamily="2" charset="-34"/>
              </a:rPr>
              <a:t>10</a:t>
            </a:fld>
            <a:endParaRPr lang="th-TH" sz="2000" b="1">
              <a:solidFill>
                <a:schemeClr val="bg1">
                  <a:lumMod val="50000"/>
                </a:schemeClr>
              </a:solidFill>
              <a:latin typeface="TH Kodchasal" pitchFamily="2" charset="-34"/>
              <a:cs typeface="TH Kodchasal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862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52400" y="188893"/>
            <a:ext cx="8839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685800" algn="l"/>
              </a:tabLst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2.2) 	แผนผัง</a:t>
            </a:r>
            <a:r>
              <a:rPr lang="th-TH" b="1" dirty="0">
                <a:latin typeface="TH Kodchasal" pitchFamily="2" charset="-34"/>
                <a:cs typeface="TH Kodchasal" pitchFamily="2" charset="-34"/>
              </a:rPr>
              <a:t>แสดงการจัดแบ่งพื้นที่การใช้ประโยชน์ด้านต่างๆ </a:t>
            </a: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ของ</a:t>
            </a:r>
          </a:p>
          <a:p>
            <a:pPr algn="thaiDist">
              <a:tabLst>
                <a:tab pos="685800" algn="l"/>
              </a:tabLst>
            </a:pPr>
            <a:r>
              <a:rPr lang="th-TH" b="1" dirty="0">
                <a:latin typeface="TH Kodchasal" pitchFamily="2" charset="-34"/>
                <a:cs typeface="TH Kodchasal" pitchFamily="2" charset="-34"/>
              </a:rPr>
              <a:t>	</a:t>
            </a: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โครงการ (</a:t>
            </a:r>
            <a:r>
              <a:rPr lang="en-US" b="1" dirty="0">
                <a:latin typeface="TH Kodchasal" pitchFamily="2" charset="-34"/>
                <a:cs typeface="TH Kodchasal" pitchFamily="2" charset="-34"/>
              </a:rPr>
              <a:t>Lay Out) </a:t>
            </a:r>
            <a:endParaRPr lang="th-TH" dirty="0"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 rot="18850649">
            <a:off x="2889246" y="3109635"/>
            <a:ext cx="23791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ตัวอย่าง</a:t>
            </a:r>
            <a:endParaRPr lang="th-TH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" b="3269"/>
          <a:stretch/>
        </p:blipFill>
        <p:spPr bwMode="auto">
          <a:xfrm>
            <a:off x="76200" y="1305817"/>
            <a:ext cx="8991600" cy="54759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 rot="19406322">
            <a:off x="3113750" y="3178483"/>
            <a:ext cx="28360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72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 Kodchasal" pitchFamily="2" charset="-34"/>
                <a:cs typeface="TH Kodchasal" pitchFamily="2" charset="-34"/>
              </a:rPr>
              <a:t>ตัวอย่าง</a:t>
            </a:r>
            <a:endParaRPr lang="th-TH" sz="7200" b="1" dirty="0">
              <a:ln w="10541" cmpd="sng">
                <a:noFill/>
                <a:prstDash val="solid"/>
              </a:ln>
              <a:solidFill>
                <a:sysClr val="windowText" lastClr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64A2-7ADD-4DFD-A005-D7BEA76A7E20}" type="slidenum">
              <a:rPr lang="th-TH" sz="2000" b="1" smtClean="0">
                <a:solidFill>
                  <a:schemeClr val="bg1">
                    <a:lumMod val="50000"/>
                  </a:schemeClr>
                </a:solidFill>
                <a:latin typeface="TH Kodchasal" pitchFamily="2" charset="-34"/>
                <a:cs typeface="TH Kodchasal" pitchFamily="2" charset="-34"/>
              </a:rPr>
              <a:t>11</a:t>
            </a:fld>
            <a:endParaRPr lang="th-TH" sz="2000" b="1" dirty="0">
              <a:solidFill>
                <a:schemeClr val="bg1">
                  <a:lumMod val="50000"/>
                </a:schemeClr>
              </a:solidFill>
              <a:latin typeface="TH Kodchasal" pitchFamily="2" charset="-34"/>
              <a:cs typeface="TH Kodchasal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0808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66700" y="1107043"/>
            <a:ext cx="90297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457200" algn="l"/>
              </a:tabLst>
            </a:pPr>
            <a:r>
              <a:rPr lang="th-TH" sz="2600" b="1" dirty="0">
                <a:latin typeface="TH Kodchasal" pitchFamily="2" charset="-34"/>
                <a:cs typeface="TH Kodchasal" pitchFamily="2" charset="-34"/>
              </a:rPr>
              <a:t>	</a:t>
            </a:r>
            <a:r>
              <a:rPr lang="th-TH" sz="2600" b="1" dirty="0" smtClean="0">
                <a:latin typeface="TH Kodchasal" pitchFamily="2" charset="-34"/>
                <a:cs typeface="TH Kodchasal" pitchFamily="2" charset="-34"/>
              </a:rPr>
              <a:t>   ประกอบด้วย</a:t>
            </a:r>
          </a:p>
          <a:p>
            <a:pPr algn="thaiDist">
              <a:tabLst>
                <a:tab pos="457200" algn="l"/>
              </a:tabLst>
            </a:pPr>
            <a:endParaRPr lang="th-TH" sz="1800" b="1" dirty="0" smtClean="0">
              <a:latin typeface="TH Kodchasal" pitchFamily="2" charset="-34"/>
              <a:cs typeface="TH Kodchasal" pitchFamily="2" charset="-34"/>
            </a:endParaRPr>
          </a:p>
          <a:p>
            <a:pPr>
              <a:tabLst>
                <a:tab pos="914400" algn="l"/>
              </a:tabLst>
            </a:pPr>
            <a:r>
              <a:rPr lang="th-TH" sz="2600" b="1" dirty="0" smtClean="0">
                <a:latin typeface="TH Kodchasal" pitchFamily="2" charset="-34"/>
                <a:cs typeface="TH Kodchasal" pitchFamily="2" charset="-34"/>
              </a:rPr>
              <a:t>	2.3.1) 	แผนผัง</a:t>
            </a:r>
            <a:r>
              <a:rPr lang="th-TH" sz="2600" b="1" dirty="0">
                <a:latin typeface="TH Kodchasal" pitchFamily="2" charset="-34"/>
                <a:cs typeface="TH Kodchasal" pitchFamily="2" charset="-34"/>
              </a:rPr>
              <a:t>กระบวนการผลิตของโรงงาน โดย</a:t>
            </a:r>
            <a:r>
              <a:rPr lang="th-TH" sz="2600" b="1" dirty="0" smtClean="0">
                <a:latin typeface="TH Kodchasal" pitchFamily="2" charset="-34"/>
                <a:cs typeface="TH Kodchasal" pitchFamily="2" charset="-34"/>
              </a:rPr>
              <a:t>คำอธิบาย			กระบวนการผลิตต้อง</a:t>
            </a:r>
            <a:r>
              <a:rPr lang="th-TH" sz="2600" b="1" dirty="0">
                <a:latin typeface="TH Kodchasal" pitchFamily="2" charset="-34"/>
                <a:cs typeface="TH Kodchasal" pitchFamily="2" charset="-34"/>
              </a:rPr>
              <a:t>สอดคล้องกับ </a:t>
            </a:r>
            <a:r>
              <a:rPr lang="en-US" sz="2600" b="1" dirty="0">
                <a:latin typeface="TH Kodchasal" pitchFamily="2" charset="-34"/>
                <a:cs typeface="TH Kodchasal" pitchFamily="2" charset="-34"/>
              </a:rPr>
              <a:t>Flow </a:t>
            </a:r>
            <a:r>
              <a:rPr lang="en-US" sz="2600" b="1" dirty="0" smtClean="0">
                <a:latin typeface="TH Kodchasal" pitchFamily="2" charset="-34"/>
                <a:cs typeface="TH Kodchasal" pitchFamily="2" charset="-34"/>
              </a:rPr>
              <a:t>Diagram</a:t>
            </a:r>
          </a:p>
          <a:p>
            <a:pPr>
              <a:tabLst>
                <a:tab pos="914400" algn="l"/>
              </a:tabLst>
            </a:pPr>
            <a:endParaRPr lang="en-US" sz="2600" b="1" dirty="0" smtClean="0">
              <a:latin typeface="TH Kodchasal" pitchFamily="2" charset="-34"/>
              <a:cs typeface="TH Kodchasal" pitchFamily="2" charset="-34"/>
            </a:endParaRPr>
          </a:p>
          <a:p>
            <a:pPr algn="thaiDist"/>
            <a:r>
              <a:rPr lang="en-US" sz="2600" b="1" dirty="0" smtClean="0">
                <a:latin typeface="TH Kodchasal" pitchFamily="2" charset="-34"/>
                <a:cs typeface="TH Kodchasal" pitchFamily="2" charset="-34"/>
              </a:rPr>
              <a:t> 	2.3.2</a:t>
            </a:r>
            <a:r>
              <a:rPr lang="th-TH" sz="2600" b="1" dirty="0" smtClean="0">
                <a:latin typeface="TH Kodchasal" pitchFamily="2" charset="-34"/>
                <a:cs typeface="TH Kodchasal" pitchFamily="2" charset="-34"/>
              </a:rPr>
              <a:t>)</a:t>
            </a:r>
            <a:r>
              <a:rPr lang="en-US" sz="2600" b="1" dirty="0" smtClean="0">
                <a:latin typeface="TH Kodchasal" pitchFamily="2" charset="-34"/>
                <a:cs typeface="TH Kodchasal" pitchFamily="2" charset="-34"/>
              </a:rPr>
              <a:t> </a:t>
            </a:r>
            <a:r>
              <a:rPr lang="th-TH" sz="2600" b="1" dirty="0" smtClean="0">
                <a:latin typeface="TH Kodchasal" pitchFamily="2" charset="-34"/>
                <a:cs typeface="TH Kodchasal" pitchFamily="2" charset="-34"/>
              </a:rPr>
              <a:t>	วัตถุดิบและสารเคมี </a:t>
            </a:r>
            <a:endParaRPr lang="th-TH" sz="2600" dirty="0" smtClean="0">
              <a:latin typeface="TH Kodchasal" pitchFamily="2" charset="-34"/>
              <a:cs typeface="TH Kodchasal" pitchFamily="2" charset="-34"/>
            </a:endParaRPr>
          </a:p>
          <a:p>
            <a:pPr marL="2400300" lvl="2" indent="-223838" algn="thaiDist">
              <a:buFont typeface="Arial" pitchFamily="34" charset="0"/>
              <a:buChar char="•"/>
            </a:pPr>
            <a:r>
              <a:rPr lang="th-TH" sz="2600" b="1" dirty="0" smtClean="0">
                <a:latin typeface="TH Kodchasal" pitchFamily="2" charset="-34"/>
                <a:cs typeface="TH Kodchasal" pitchFamily="2" charset="-34"/>
              </a:rPr>
              <a:t>ชนิด/ปริมาณ/แหล่งที่มา </a:t>
            </a:r>
            <a:endParaRPr lang="th-TH" sz="2600" dirty="0" smtClean="0">
              <a:latin typeface="TH Kodchasal" pitchFamily="2" charset="-34"/>
              <a:cs typeface="TH Kodchasal" pitchFamily="2" charset="-34"/>
            </a:endParaRPr>
          </a:p>
          <a:p>
            <a:pPr marL="2400300" lvl="2" indent="-223838" algn="thaiDist">
              <a:buFont typeface="Arial" pitchFamily="34" charset="0"/>
              <a:buChar char="•"/>
            </a:pPr>
            <a:r>
              <a:rPr lang="th-TH" sz="2600" b="1" dirty="0" smtClean="0">
                <a:latin typeface="TH Kodchasal" pitchFamily="2" charset="-34"/>
                <a:cs typeface="TH Kodchasal" pitchFamily="2" charset="-34"/>
              </a:rPr>
              <a:t>การ</a:t>
            </a:r>
            <a:r>
              <a:rPr lang="th-TH" sz="2600" b="1" dirty="0">
                <a:latin typeface="TH Kodchasal" pitchFamily="2" charset="-34"/>
                <a:cs typeface="TH Kodchasal" pitchFamily="2" charset="-34"/>
              </a:rPr>
              <a:t>ขนส่ง </a:t>
            </a:r>
            <a:endParaRPr lang="th-TH" sz="2600" dirty="0" smtClean="0">
              <a:latin typeface="TH Kodchasal" pitchFamily="2" charset="-34"/>
              <a:cs typeface="TH Kodchasal" pitchFamily="2" charset="-34"/>
            </a:endParaRPr>
          </a:p>
          <a:p>
            <a:pPr marL="2400300" lvl="2" indent="-223838" algn="thaiDist">
              <a:buFont typeface="Arial" pitchFamily="34" charset="0"/>
              <a:buChar char="•"/>
            </a:pPr>
            <a:r>
              <a:rPr lang="th-TH" sz="2600" b="1" dirty="0" smtClean="0">
                <a:latin typeface="TH Kodchasal" pitchFamily="2" charset="-34"/>
                <a:cs typeface="TH Kodchasal" pitchFamily="2" charset="-34"/>
              </a:rPr>
              <a:t>การ</a:t>
            </a:r>
            <a:r>
              <a:rPr lang="th-TH" sz="2600" b="1" dirty="0">
                <a:latin typeface="TH Kodchasal" pitchFamily="2" charset="-34"/>
                <a:cs typeface="TH Kodchasal" pitchFamily="2" charset="-34"/>
              </a:rPr>
              <a:t>เก็บกัก</a:t>
            </a:r>
            <a:r>
              <a:rPr lang="th-TH" sz="2600" b="1" dirty="0" smtClean="0">
                <a:latin typeface="TH Kodchasal" pitchFamily="2" charset="-34"/>
                <a:cs typeface="TH Kodchasal" pitchFamily="2" charset="-34"/>
              </a:rPr>
              <a:t>/ปริมาณ </a:t>
            </a:r>
            <a:endParaRPr lang="th-TH" sz="2600" dirty="0" smtClean="0">
              <a:latin typeface="TH Kodchasal" pitchFamily="2" charset="-34"/>
              <a:cs typeface="TH Kodchasal" pitchFamily="2" charset="-34"/>
            </a:endParaRPr>
          </a:p>
          <a:p>
            <a:pPr marL="2400300" lvl="2" indent="-223838" algn="thaiDist">
              <a:buFont typeface="Arial" pitchFamily="34" charset="0"/>
              <a:buChar char="•"/>
            </a:pPr>
            <a:r>
              <a:rPr lang="th-TH" sz="2600" b="1" dirty="0" smtClean="0">
                <a:latin typeface="TH Kodchasal" pitchFamily="2" charset="-34"/>
                <a:cs typeface="TH Kodchasal" pitchFamily="2" charset="-34"/>
              </a:rPr>
              <a:t>การ</a:t>
            </a:r>
            <a:r>
              <a:rPr lang="th-TH" sz="2600" b="1" dirty="0">
                <a:latin typeface="TH Kodchasal" pitchFamily="2" charset="-34"/>
                <a:cs typeface="TH Kodchasal" pitchFamily="2" charset="-34"/>
              </a:rPr>
              <a:t>ป้องกันการหกรั่วไหล </a:t>
            </a:r>
            <a:endParaRPr lang="th-TH" sz="2600" b="1" dirty="0" smtClean="0">
              <a:latin typeface="TH Kodchasal" pitchFamily="2" charset="-34"/>
              <a:cs typeface="TH Kodchasal" pitchFamily="2" charset="-34"/>
            </a:endParaRPr>
          </a:p>
          <a:p>
            <a:pPr algn="thaiDist"/>
            <a:endParaRPr lang="th-TH" sz="2600" b="1" dirty="0" smtClean="0">
              <a:latin typeface="TH Kodchasal" pitchFamily="2" charset="-34"/>
              <a:cs typeface="TH Kodchasal" pitchFamily="2" charset="-34"/>
            </a:endParaRPr>
          </a:p>
          <a:p>
            <a:pPr algn="thaiDist">
              <a:tabLst>
                <a:tab pos="914400" algn="l"/>
              </a:tabLst>
            </a:pPr>
            <a:r>
              <a:rPr lang="th-TH" sz="2600" b="1" dirty="0" smtClean="0">
                <a:latin typeface="TH Kodchasal" pitchFamily="2" charset="-34"/>
                <a:cs typeface="TH Kodchasal" pitchFamily="2" charset="-34"/>
              </a:rPr>
              <a:t>	2.3.3) 	ผลิตภัณฑ์</a:t>
            </a:r>
            <a:r>
              <a:rPr lang="th-TH" sz="2600" b="1" dirty="0">
                <a:latin typeface="TH Kodchasal" pitchFamily="2" charset="-34"/>
                <a:cs typeface="TH Kodchasal" pitchFamily="2" charset="-34"/>
              </a:rPr>
              <a:t>และผลพลอยได้ (รายละเอียดเหมือนข้อ 2.3.2) </a:t>
            </a:r>
            <a:endParaRPr lang="th-TH" sz="2600" dirty="0"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28600" y="268069"/>
            <a:ext cx="449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 smtClean="0">
                <a:latin typeface="TH Kodchasal" pitchFamily="2" charset="-34"/>
                <a:cs typeface="TH Kodchasal" pitchFamily="2" charset="-34"/>
              </a:rPr>
              <a:t>2.3) รายละเอียดโครงการ </a:t>
            </a: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64A2-7ADD-4DFD-A005-D7BEA76A7E20}" type="slidenum">
              <a:rPr lang="th-TH" sz="2000" b="1" smtClean="0">
                <a:solidFill>
                  <a:schemeClr val="bg1">
                    <a:lumMod val="50000"/>
                  </a:schemeClr>
                </a:solidFill>
                <a:latin typeface="TH Kodchasal" pitchFamily="2" charset="-34"/>
                <a:cs typeface="TH Kodchasal" pitchFamily="2" charset="-34"/>
              </a:rPr>
              <a:t>12</a:t>
            </a:fld>
            <a:endParaRPr lang="th-TH" sz="2000" b="1">
              <a:solidFill>
                <a:schemeClr val="bg1">
                  <a:lumMod val="50000"/>
                </a:schemeClr>
              </a:solidFill>
              <a:latin typeface="TH Kodchasal" pitchFamily="2" charset="-34"/>
              <a:cs typeface="TH Kodchasal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3277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" t="12451"/>
          <a:stretch/>
        </p:blipFill>
        <p:spPr bwMode="auto">
          <a:xfrm>
            <a:off x="762000" y="1854200"/>
            <a:ext cx="7620000" cy="469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76200" y="874693"/>
            <a:ext cx="8839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914400" algn="l"/>
              </a:tabLst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2.3.1</a:t>
            </a:r>
            <a:r>
              <a:rPr lang="th-TH" b="1" dirty="0">
                <a:latin typeface="TH Kodchasal" pitchFamily="2" charset="-34"/>
                <a:cs typeface="TH Kodchasal" pitchFamily="2" charset="-34"/>
              </a:rPr>
              <a:t>) 	แผนผังกระบวนการผลิตของโรงงาน </a:t>
            </a:r>
            <a:endPara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itchFamily="2" charset="-34"/>
              <a:cs typeface="TH Kodchasal" pitchFamily="2" charset="-34"/>
            </a:endParaRPr>
          </a:p>
          <a:p>
            <a:pPr>
              <a:tabLst>
                <a:tab pos="914400" algn="l"/>
                <a:tab pos="1089025" algn="l"/>
              </a:tabLst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      	</a:t>
            </a:r>
            <a:r>
              <a:rPr lang="en-US" b="1" dirty="0" smtClean="0">
                <a:latin typeface="TH Kodchasal" pitchFamily="2" charset="-34"/>
                <a:cs typeface="TH Kodchasal" pitchFamily="2" charset="-34"/>
              </a:rPr>
              <a:t>: </a:t>
            </a: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คำอธิบายกระบวนการ</a:t>
            </a:r>
            <a:r>
              <a:rPr lang="th-TH" b="1" dirty="0">
                <a:latin typeface="TH Kodchasal" pitchFamily="2" charset="-34"/>
                <a:cs typeface="TH Kodchasal" pitchFamily="2" charset="-34"/>
              </a:rPr>
              <a:t>ผลิตต้องสอดคล้องกับ </a:t>
            </a:r>
            <a:r>
              <a:rPr lang="en-US" b="1" dirty="0" smtClean="0">
                <a:latin typeface="TH Kodchasal" pitchFamily="2" charset="-34"/>
                <a:cs typeface="TH Kodchasal" pitchFamily="2" charset="-34"/>
              </a:rPr>
              <a:t>Flow Diagram</a:t>
            </a:r>
            <a:endParaRPr lang="en-US" b="1" dirty="0"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76200" y="152400"/>
            <a:ext cx="449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b="1" dirty="0" smtClean="0">
                <a:latin typeface="TH Kodchasal" pitchFamily="2" charset="-34"/>
                <a:cs typeface="TH Kodchasal" pitchFamily="2" charset="-34"/>
              </a:rPr>
              <a:t>2.3) รายละเอียดโครงการ </a:t>
            </a:r>
          </a:p>
        </p:txBody>
      </p:sp>
      <p:sp>
        <p:nvSpPr>
          <p:cNvPr id="9" name="TextBox 8"/>
          <p:cNvSpPr txBox="1"/>
          <p:nvPr/>
        </p:nvSpPr>
        <p:spPr>
          <a:xfrm rot="19406322">
            <a:off x="3113750" y="3635683"/>
            <a:ext cx="28360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72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 Kodchasal" pitchFamily="2" charset="-34"/>
                <a:cs typeface="TH Kodchasal" pitchFamily="2" charset="-34"/>
              </a:rPr>
              <a:t>ตัวอย่าง</a:t>
            </a:r>
            <a:endParaRPr lang="th-TH" sz="7200" b="1" dirty="0">
              <a:ln w="10541" cmpd="sng">
                <a:noFill/>
                <a:prstDash val="solid"/>
              </a:ln>
              <a:solidFill>
                <a:sysClr val="windowText" lastClr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64A2-7ADD-4DFD-A005-D7BEA76A7E20}" type="slidenum">
              <a:rPr lang="th-TH" sz="2000" b="1" smtClean="0">
                <a:solidFill>
                  <a:schemeClr val="bg1">
                    <a:lumMod val="50000"/>
                  </a:schemeClr>
                </a:solidFill>
                <a:latin typeface="TH Kodchasal" pitchFamily="2" charset="-34"/>
                <a:cs typeface="TH Kodchasal" pitchFamily="2" charset="-34"/>
              </a:rPr>
              <a:t>13</a:t>
            </a:fld>
            <a:endParaRPr lang="th-TH" sz="2000" b="1" dirty="0">
              <a:solidFill>
                <a:schemeClr val="bg1">
                  <a:lumMod val="50000"/>
                </a:schemeClr>
              </a:solidFill>
              <a:latin typeface="TH Kodchasal" pitchFamily="2" charset="-34"/>
              <a:cs typeface="TH Kodchasal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5454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1" b="3492"/>
          <a:stretch/>
        </p:blipFill>
        <p:spPr bwMode="auto">
          <a:xfrm>
            <a:off x="4648200" y="3124200"/>
            <a:ext cx="4419600" cy="32766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7" b="3376"/>
          <a:stretch/>
        </p:blipFill>
        <p:spPr bwMode="auto">
          <a:xfrm>
            <a:off x="111914" y="3124200"/>
            <a:ext cx="4460086" cy="32766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228600" y="253186"/>
            <a:ext cx="72390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b="1" dirty="0" smtClean="0">
                <a:latin typeface="TH Kodchasal" pitchFamily="2" charset="-34"/>
                <a:cs typeface="TH Kodchasal" pitchFamily="2" charset="-34"/>
              </a:rPr>
              <a:t>2.3.2</a:t>
            </a:r>
            <a:r>
              <a:rPr lang="th-TH" b="1" dirty="0">
                <a:latin typeface="TH Kodchasal" pitchFamily="2" charset="-34"/>
                <a:cs typeface="TH Kodchasal" pitchFamily="2" charset="-34"/>
              </a:rPr>
              <a:t>)</a:t>
            </a:r>
            <a:r>
              <a:rPr lang="en-US" b="1" dirty="0">
                <a:latin typeface="TH Kodchasal" pitchFamily="2" charset="-34"/>
                <a:cs typeface="TH Kodchasal" pitchFamily="2" charset="-34"/>
              </a:rPr>
              <a:t> </a:t>
            </a: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วัตถุดิบ</a:t>
            </a:r>
            <a:r>
              <a:rPr lang="th-TH" b="1" dirty="0">
                <a:latin typeface="TH Kodchasal" pitchFamily="2" charset="-34"/>
                <a:cs typeface="TH Kodchasal" pitchFamily="2" charset="-34"/>
              </a:rPr>
              <a:t>และสารเคมี </a:t>
            </a:r>
            <a:endParaRPr lang="th-TH" b="1" dirty="0" smtClean="0">
              <a:latin typeface="TH Kodchasal" pitchFamily="2" charset="-34"/>
              <a:cs typeface="TH Kodchasal" pitchFamily="2" charset="-34"/>
            </a:endParaRPr>
          </a:p>
          <a:p>
            <a:pPr algn="thaiDist"/>
            <a:endParaRPr lang="th-TH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itchFamily="2" charset="-34"/>
              <a:cs typeface="TH Kodchasal" pitchFamily="2" charset="-34"/>
            </a:endParaRPr>
          </a:p>
          <a:p>
            <a:pPr marL="1595438" lvl="2" indent="-223838" algn="thaiDist">
              <a:buFont typeface="Arial" pitchFamily="34" charset="0"/>
              <a:buChar char="•"/>
            </a:pPr>
            <a:r>
              <a:rPr lang="th-TH" sz="2600" b="1" dirty="0">
                <a:latin typeface="TH Kodchasal" pitchFamily="2" charset="-34"/>
                <a:cs typeface="TH Kodchasal" pitchFamily="2" charset="-34"/>
              </a:rPr>
              <a:t>ชนิด/ปริมาณ/แหล่งที่มา </a:t>
            </a:r>
            <a:endParaRPr lang="th-TH" sz="2600" dirty="0">
              <a:latin typeface="TH Kodchasal" pitchFamily="2" charset="-34"/>
              <a:cs typeface="TH Kodchasal" pitchFamily="2" charset="-34"/>
            </a:endParaRPr>
          </a:p>
          <a:p>
            <a:pPr marL="1595438" lvl="2" indent="-223838" algn="thaiDist">
              <a:buFont typeface="Arial" pitchFamily="34" charset="0"/>
              <a:buChar char="•"/>
            </a:pPr>
            <a:r>
              <a:rPr lang="th-TH" sz="2600" b="1" dirty="0">
                <a:latin typeface="TH Kodchasal" pitchFamily="2" charset="-34"/>
                <a:cs typeface="TH Kodchasal" pitchFamily="2" charset="-34"/>
              </a:rPr>
              <a:t>การขนส่ง </a:t>
            </a:r>
            <a:endParaRPr lang="th-TH" sz="2600" dirty="0">
              <a:latin typeface="TH Kodchasal" pitchFamily="2" charset="-34"/>
              <a:cs typeface="TH Kodchasal" pitchFamily="2" charset="-34"/>
            </a:endParaRPr>
          </a:p>
          <a:p>
            <a:pPr marL="1595438" lvl="2" indent="-223838" algn="thaiDist">
              <a:buFont typeface="Arial" pitchFamily="34" charset="0"/>
              <a:buChar char="•"/>
            </a:pPr>
            <a:r>
              <a:rPr lang="th-TH" sz="2600" b="1" dirty="0">
                <a:latin typeface="TH Kodchasal" pitchFamily="2" charset="-34"/>
                <a:cs typeface="TH Kodchasal" pitchFamily="2" charset="-34"/>
              </a:rPr>
              <a:t>การเก็บกัก/ปริมาณ </a:t>
            </a:r>
            <a:endParaRPr lang="th-TH" sz="2600" dirty="0">
              <a:latin typeface="TH Kodchasal" pitchFamily="2" charset="-34"/>
              <a:cs typeface="TH Kodchasal" pitchFamily="2" charset="-34"/>
            </a:endParaRPr>
          </a:p>
          <a:p>
            <a:pPr marL="1595438" lvl="2" indent="-223838" algn="thaiDist">
              <a:buFont typeface="Arial" pitchFamily="34" charset="0"/>
              <a:buChar char="•"/>
            </a:pPr>
            <a:r>
              <a:rPr lang="th-TH" sz="2600" b="1" dirty="0">
                <a:latin typeface="TH Kodchasal" pitchFamily="2" charset="-34"/>
                <a:cs typeface="TH Kodchasal" pitchFamily="2" charset="-34"/>
              </a:rPr>
              <a:t>การป้องกันการหกรั่วไหล 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28600" y="2514600"/>
            <a:ext cx="868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914400" algn="l"/>
              </a:tabLst>
            </a:pPr>
            <a:r>
              <a:rPr lang="th-TH" b="1" dirty="0">
                <a:latin typeface="TH Kodchasal" pitchFamily="2" charset="-34"/>
                <a:cs typeface="TH Kodchasal" pitchFamily="2" charset="-34"/>
              </a:rPr>
              <a:t>2.3.3) 	ผลิตภัณฑ์และผลพลอยได้ (รายละเอียดเหมือนข้อ 2.3.2) </a:t>
            </a:r>
            <a:endParaRPr lang="th-TH" dirty="0"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 rot="19406322">
            <a:off x="3113750" y="4245283"/>
            <a:ext cx="28360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72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 Kodchasal" pitchFamily="2" charset="-34"/>
                <a:cs typeface="TH Kodchasal" pitchFamily="2" charset="-34"/>
              </a:rPr>
              <a:t>ตัวอย่าง</a:t>
            </a:r>
            <a:endParaRPr lang="th-TH" sz="7200" b="1" dirty="0">
              <a:ln w="10541" cmpd="sng">
                <a:noFill/>
                <a:prstDash val="solid"/>
              </a:ln>
              <a:solidFill>
                <a:sysClr val="windowText" lastClr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64A2-7ADD-4DFD-A005-D7BEA76A7E20}" type="slidenum">
              <a:rPr lang="th-TH" sz="2000" b="1" smtClean="0">
                <a:solidFill>
                  <a:schemeClr val="bg1">
                    <a:lumMod val="50000"/>
                  </a:schemeClr>
                </a:solidFill>
                <a:latin typeface="TH Kodchasal" pitchFamily="2" charset="-34"/>
                <a:cs typeface="TH Kodchasal" pitchFamily="2" charset="-34"/>
              </a:rPr>
              <a:t>14</a:t>
            </a:fld>
            <a:endParaRPr lang="th-TH" sz="2000" b="1">
              <a:solidFill>
                <a:schemeClr val="bg1">
                  <a:lumMod val="50000"/>
                </a:schemeClr>
              </a:solidFill>
              <a:latin typeface="TH Kodchasal" pitchFamily="2" charset="-34"/>
              <a:cs typeface="TH Kodchasal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0835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 rot="10800000">
            <a:off x="152400" y="76200"/>
            <a:ext cx="8839200" cy="1143000"/>
          </a:xfrm>
          <a:prstGeom prst="rect">
            <a:avLst/>
          </a:prstGeom>
          <a:gradFill>
            <a:gsLst>
              <a:gs pos="0">
                <a:schemeClr val="bg1"/>
              </a:gs>
              <a:gs pos="82000">
                <a:schemeClr val="accent1">
                  <a:lumMod val="0"/>
                  <a:lumOff val="100000"/>
                  <a:alpha val="0"/>
                </a:schemeClr>
              </a:gs>
            </a:gsLst>
            <a:lin ang="162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52400" y="1307098"/>
            <a:ext cx="8686800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500" b="1" dirty="0" smtClean="0">
                <a:solidFill>
                  <a:schemeClr val="accent1">
                    <a:lumMod val="75000"/>
                  </a:schemeClr>
                </a:solidFill>
                <a:latin typeface="TH Kodchasal" pitchFamily="2" charset="-34"/>
                <a:cs typeface="TH Kodchasal" pitchFamily="2" charset="-34"/>
              </a:rPr>
              <a:t>	</a:t>
            </a:r>
            <a:r>
              <a:rPr lang="th-TH" sz="2500" b="1" dirty="0" smtClean="0">
                <a:latin typeface="TH Kodchasal" pitchFamily="2" charset="-34"/>
                <a:cs typeface="TH Kodchasal" pitchFamily="2" charset="-34"/>
              </a:rPr>
              <a:t>นำเสนอข้อมูลโดยมีหัวข้อตามราย</a:t>
            </a:r>
            <a:r>
              <a:rPr lang="th-TH" sz="2500" b="1" dirty="0">
                <a:latin typeface="TH Kodchasal" pitchFamily="2" charset="-34"/>
                <a:cs typeface="TH Kodchasal" pitchFamily="2" charset="-34"/>
              </a:rPr>
              <a:t>งานผลการปฏิบัติตามมาตรการ</a:t>
            </a:r>
            <a:r>
              <a:rPr lang="th-TH" sz="2500" b="1" dirty="0" smtClean="0">
                <a:latin typeface="TH Kodchasal" pitchFamily="2" charset="-34"/>
                <a:cs typeface="TH Kodchasal" pitchFamily="2" charset="-34"/>
              </a:rPr>
              <a:t>ป้องกันและแก้ไขผลกระทบสิ่งแวดล้อม </a:t>
            </a:r>
            <a:r>
              <a:rPr lang="th-TH" sz="2500" b="1" dirty="0">
                <a:solidFill>
                  <a:srgbClr val="FF0000"/>
                </a:solidFill>
                <a:latin typeface="TH Kodchasal" pitchFamily="2" charset="-34"/>
                <a:cs typeface="TH Kodchasal" pitchFamily="2" charset="-34"/>
              </a:rPr>
              <a:t>ระหว่าง</a:t>
            </a:r>
            <a:r>
              <a:rPr lang="th-TH" sz="2500" b="1" dirty="0" smtClean="0">
                <a:solidFill>
                  <a:srgbClr val="FF0000"/>
                </a:solidFill>
                <a:latin typeface="TH Kodchasal" pitchFamily="2" charset="-34"/>
                <a:cs typeface="TH Kodchasal" pitchFamily="2" charset="-34"/>
              </a:rPr>
              <a:t>เดือนมกราคม </a:t>
            </a:r>
            <a:r>
              <a:rPr lang="th-TH" sz="2500" b="1" dirty="0">
                <a:solidFill>
                  <a:srgbClr val="FF0000"/>
                </a:solidFill>
                <a:latin typeface="TH Kodchasal" pitchFamily="2" charset="-34"/>
                <a:cs typeface="TH Kodchasal" pitchFamily="2" charset="-34"/>
              </a:rPr>
              <a:t>- ธันวาคม </a:t>
            </a:r>
            <a:r>
              <a:rPr lang="th-TH" sz="2500" b="1" dirty="0" smtClean="0">
                <a:solidFill>
                  <a:srgbClr val="FF0000"/>
                </a:solidFill>
                <a:latin typeface="TH Kodchasal" pitchFamily="2" charset="-34"/>
                <a:cs typeface="TH Kodchasal" pitchFamily="2" charset="-34"/>
              </a:rPr>
              <a:t>256</a:t>
            </a:r>
            <a:r>
              <a:rPr lang="en-US" sz="2500" b="1" dirty="0" smtClean="0">
                <a:solidFill>
                  <a:srgbClr val="FF0000"/>
                </a:solidFill>
                <a:latin typeface="TH Kodchasal" pitchFamily="2" charset="-34"/>
                <a:cs typeface="TH Kodchasal" pitchFamily="2" charset="-34"/>
              </a:rPr>
              <a:t>6</a:t>
            </a:r>
            <a:r>
              <a:rPr lang="th-TH" sz="2500" b="1" dirty="0" smtClean="0">
                <a:solidFill>
                  <a:srgbClr val="FF0000"/>
                </a:solidFill>
                <a:latin typeface="TH Kodchasal" pitchFamily="2" charset="-34"/>
                <a:cs typeface="TH Kodchasal" pitchFamily="2" charset="-34"/>
              </a:rPr>
              <a:t> </a:t>
            </a:r>
            <a:r>
              <a:rPr lang="th-TH" sz="2500" b="1" dirty="0" smtClean="0">
                <a:solidFill>
                  <a:srgbClr val="FF0000"/>
                </a:solidFill>
                <a:latin typeface="TH Kodchasal" pitchFamily="2" charset="-34"/>
                <a:cs typeface="TH Kodchasal" pitchFamily="2" charset="-34"/>
              </a:rPr>
              <a:t>และเดือ</a:t>
            </a:r>
            <a:r>
              <a:rPr lang="th-TH" sz="2500" b="1" dirty="0">
                <a:solidFill>
                  <a:srgbClr val="FF0000"/>
                </a:solidFill>
                <a:latin typeface="TH Kodchasal" pitchFamily="2" charset="-34"/>
                <a:cs typeface="TH Kodchasal" pitchFamily="2" charset="-34"/>
              </a:rPr>
              <a:t>น</a:t>
            </a:r>
            <a:r>
              <a:rPr lang="th-TH" sz="2500" b="1" dirty="0" smtClean="0">
                <a:solidFill>
                  <a:srgbClr val="FF0000"/>
                </a:solidFill>
                <a:latin typeface="TH Kodchasal" pitchFamily="2" charset="-34"/>
                <a:cs typeface="TH Kodchasal" pitchFamily="2" charset="-34"/>
              </a:rPr>
              <a:t>มกราคม </a:t>
            </a:r>
            <a:r>
              <a:rPr lang="th-TH" sz="2500" b="1" dirty="0">
                <a:solidFill>
                  <a:srgbClr val="FF0000"/>
                </a:solidFill>
                <a:latin typeface="TH Kodchasal" pitchFamily="2" charset="-34"/>
                <a:cs typeface="TH Kodchasal" pitchFamily="2" charset="-34"/>
              </a:rPr>
              <a:t>– มิถุนายน </a:t>
            </a:r>
            <a:r>
              <a:rPr lang="th-TH" sz="2500" b="1" dirty="0" smtClean="0">
                <a:solidFill>
                  <a:srgbClr val="FF0000"/>
                </a:solidFill>
                <a:latin typeface="TH Kodchasal" pitchFamily="2" charset="-34"/>
                <a:cs typeface="TH Kodchasal" pitchFamily="2" charset="-34"/>
              </a:rPr>
              <a:t>256</a:t>
            </a:r>
            <a:r>
              <a:rPr lang="en-US" sz="2500" b="1" dirty="0" smtClean="0">
                <a:solidFill>
                  <a:srgbClr val="FF0000"/>
                </a:solidFill>
                <a:latin typeface="TH Kodchasal" pitchFamily="2" charset="-34"/>
                <a:cs typeface="TH Kodchasal" pitchFamily="2" charset="-34"/>
              </a:rPr>
              <a:t>7</a:t>
            </a:r>
            <a:r>
              <a:rPr lang="th-TH" sz="2500" b="1" dirty="0" smtClean="0">
                <a:solidFill>
                  <a:srgbClr val="FF0000"/>
                </a:solidFill>
                <a:latin typeface="TH Kodchasal" pitchFamily="2" charset="-34"/>
                <a:cs typeface="TH Kodchasal" pitchFamily="2" charset="-34"/>
              </a:rPr>
              <a:t> </a:t>
            </a:r>
            <a:r>
              <a:rPr lang="th-TH" sz="2500" b="1" dirty="0">
                <a:solidFill>
                  <a:srgbClr val="FF0000"/>
                </a:solidFill>
                <a:latin typeface="TH Kodchasal" pitchFamily="2" charset="-34"/>
                <a:cs typeface="TH Kodchasal" pitchFamily="2" charset="-34"/>
              </a:rPr>
              <a:t>(ถ้ามี) </a:t>
            </a:r>
            <a:r>
              <a:rPr lang="th-TH" sz="2500" b="1" dirty="0">
                <a:latin typeface="TH Kodchasal" pitchFamily="2" charset="-34"/>
                <a:cs typeface="TH Kodchasal" pitchFamily="2" charset="-34"/>
              </a:rPr>
              <a:t>โด</a:t>
            </a:r>
            <a:r>
              <a:rPr lang="th-TH" sz="2500" b="1" dirty="0" smtClean="0">
                <a:latin typeface="TH Kodchasal" pitchFamily="2" charset="-34"/>
                <a:cs typeface="TH Kodchasal" pitchFamily="2" charset="-34"/>
              </a:rPr>
              <a:t>ยกำหนด</a:t>
            </a:r>
            <a:r>
              <a:rPr lang="th-TH" sz="2500" b="1" dirty="0">
                <a:latin typeface="TH Kodchasal" pitchFamily="2" charset="-34"/>
                <a:cs typeface="TH Kodchasal" pitchFamily="2" charset="-34"/>
              </a:rPr>
              <a:t>องค์ประกอบทางสิ่งแวดล้อม ดังนี้ </a:t>
            </a:r>
            <a:endParaRPr lang="th-TH" sz="2500" dirty="0">
              <a:latin typeface="TH Kodchasal" pitchFamily="2" charset="-34"/>
              <a:cs typeface="TH Kodchasal" pitchFamily="2" charset="-34"/>
            </a:endParaRPr>
          </a:p>
          <a:p>
            <a:pPr algn="thaiDist"/>
            <a:r>
              <a:rPr lang="th-TH" sz="2500" b="1" dirty="0" smtClean="0">
                <a:latin typeface="TH Kodchasal" pitchFamily="2" charset="-34"/>
                <a:cs typeface="TH Kodchasal" pitchFamily="2" charset="-34"/>
              </a:rPr>
              <a:t>	1) คุณภาพอากาศ และ</a:t>
            </a:r>
            <a:r>
              <a:rPr lang="th-TH" sz="2500" b="1" dirty="0">
                <a:latin typeface="TH Kodchasal" pitchFamily="2" charset="-34"/>
                <a:cs typeface="TH Kodchasal" pitchFamily="2" charset="-34"/>
              </a:rPr>
              <a:t>การจัดการ</a:t>
            </a:r>
            <a:r>
              <a:rPr lang="th-TH" sz="2500" b="1" dirty="0" smtClean="0">
                <a:latin typeface="TH Kodchasal" pitchFamily="2" charset="-34"/>
                <a:cs typeface="TH Kodchasal" pitchFamily="2" charset="-34"/>
              </a:rPr>
              <a:t>ระบบบำบัด</a:t>
            </a:r>
            <a:r>
              <a:rPr lang="th-TH" sz="2500" b="1" dirty="0">
                <a:latin typeface="TH Kodchasal" pitchFamily="2" charset="-34"/>
                <a:cs typeface="TH Kodchasal" pitchFamily="2" charset="-34"/>
              </a:rPr>
              <a:t>มลพิษ</a:t>
            </a:r>
            <a:r>
              <a:rPr lang="th-TH" sz="2500" b="1" dirty="0" smtClean="0">
                <a:latin typeface="TH Kodchasal" pitchFamily="2" charset="-34"/>
                <a:cs typeface="TH Kodchasal" pitchFamily="2" charset="-34"/>
              </a:rPr>
              <a:t>อากาศ</a:t>
            </a:r>
          </a:p>
          <a:p>
            <a:pPr algn="thaiDist"/>
            <a:r>
              <a:rPr lang="th-TH" sz="2500" b="1" dirty="0" smtClean="0">
                <a:latin typeface="TH Kodchasal" pitchFamily="2" charset="-34"/>
                <a:cs typeface="TH Kodchasal" pitchFamily="2" charset="-34"/>
              </a:rPr>
              <a:t>	2) ระดับเสียง</a:t>
            </a:r>
            <a:endParaRPr lang="th-TH" sz="2500" dirty="0">
              <a:latin typeface="TH Kodchasal" pitchFamily="2" charset="-34"/>
              <a:cs typeface="TH Kodchasal" pitchFamily="2" charset="-34"/>
            </a:endParaRPr>
          </a:p>
          <a:p>
            <a:pPr algn="thaiDist"/>
            <a:r>
              <a:rPr lang="th-TH" sz="2500" b="1" dirty="0" smtClean="0">
                <a:latin typeface="TH Kodchasal" pitchFamily="2" charset="-34"/>
                <a:cs typeface="TH Kodchasal" pitchFamily="2" charset="-34"/>
              </a:rPr>
              <a:t>	3) การติดตามตรวจสอบ และ</a:t>
            </a:r>
            <a:r>
              <a:rPr lang="th-TH" sz="2500" b="1" dirty="0">
                <a:latin typeface="TH Kodchasal" pitchFamily="2" charset="-34"/>
                <a:cs typeface="TH Kodchasal" pitchFamily="2" charset="-34"/>
              </a:rPr>
              <a:t>การจัดการสารอินทรีย์ระเหยง่าย </a:t>
            </a:r>
            <a:endParaRPr lang="th-TH" sz="2500" dirty="0">
              <a:latin typeface="TH Kodchasal" pitchFamily="2" charset="-34"/>
              <a:cs typeface="TH Kodchasal" pitchFamily="2" charset="-34"/>
            </a:endParaRPr>
          </a:p>
          <a:p>
            <a:pPr algn="thaiDist"/>
            <a:r>
              <a:rPr lang="th-TH" sz="2500" b="1" dirty="0" smtClean="0">
                <a:latin typeface="TH Kodchasal" pitchFamily="2" charset="-34"/>
                <a:cs typeface="TH Kodchasal" pitchFamily="2" charset="-34"/>
              </a:rPr>
              <a:t>	4) คุณภาพน้ำ </a:t>
            </a:r>
            <a:r>
              <a:rPr lang="th-TH" sz="2500" b="1" dirty="0">
                <a:latin typeface="TH Kodchasal" pitchFamily="2" charset="-34"/>
                <a:cs typeface="TH Kodchasal" pitchFamily="2" charset="-34"/>
              </a:rPr>
              <a:t>และการจัดการ</a:t>
            </a:r>
            <a:r>
              <a:rPr lang="th-TH" sz="2500" b="1" dirty="0" smtClean="0">
                <a:latin typeface="TH Kodchasal" pitchFamily="2" charset="-34"/>
                <a:cs typeface="TH Kodchasal" pitchFamily="2" charset="-34"/>
              </a:rPr>
              <a:t>ด้านน้ำ </a:t>
            </a:r>
            <a:endParaRPr lang="th-TH" sz="2500" dirty="0">
              <a:latin typeface="TH Kodchasal" pitchFamily="2" charset="-34"/>
              <a:cs typeface="TH Kodchasal" pitchFamily="2" charset="-34"/>
            </a:endParaRPr>
          </a:p>
          <a:p>
            <a:pPr algn="thaiDist"/>
            <a:r>
              <a:rPr lang="th-TH" sz="2500" b="1" dirty="0" smtClean="0">
                <a:latin typeface="TH Kodchasal" pitchFamily="2" charset="-34"/>
                <a:cs typeface="TH Kodchasal" pitchFamily="2" charset="-34"/>
              </a:rPr>
              <a:t>	5) การระบายน้ำ </a:t>
            </a:r>
            <a:endParaRPr lang="th-TH" sz="2500" dirty="0">
              <a:latin typeface="TH Kodchasal" pitchFamily="2" charset="-34"/>
              <a:cs typeface="TH Kodchasal" pitchFamily="2" charset="-34"/>
            </a:endParaRPr>
          </a:p>
          <a:p>
            <a:pPr algn="thaiDist"/>
            <a:r>
              <a:rPr lang="th-TH" sz="2500" b="1" dirty="0" smtClean="0">
                <a:latin typeface="TH Kodchasal" pitchFamily="2" charset="-34"/>
                <a:cs typeface="TH Kodchasal" pitchFamily="2" charset="-34"/>
              </a:rPr>
              <a:t>	6) การ</a:t>
            </a:r>
            <a:r>
              <a:rPr lang="th-TH" sz="2500" b="1" dirty="0">
                <a:latin typeface="TH Kodchasal" pitchFamily="2" charset="-34"/>
                <a:cs typeface="TH Kodchasal" pitchFamily="2" charset="-34"/>
              </a:rPr>
              <a:t>จัดการด้านขยะและกากของเสีย </a:t>
            </a:r>
            <a:endParaRPr lang="th-TH" sz="2500" dirty="0">
              <a:latin typeface="TH Kodchasal" pitchFamily="2" charset="-34"/>
              <a:cs typeface="TH Kodchasal" pitchFamily="2" charset="-34"/>
            </a:endParaRPr>
          </a:p>
          <a:p>
            <a:pPr algn="thaiDist"/>
            <a:r>
              <a:rPr lang="th-TH" sz="2500" b="1" dirty="0" smtClean="0">
                <a:latin typeface="TH Kodchasal" pitchFamily="2" charset="-34"/>
                <a:cs typeface="TH Kodchasal" pitchFamily="2" charset="-34"/>
              </a:rPr>
              <a:t>	7) สภาพ</a:t>
            </a:r>
            <a:r>
              <a:rPr lang="th-TH" sz="2500" b="1" dirty="0">
                <a:latin typeface="TH Kodchasal" pitchFamily="2" charset="-34"/>
                <a:cs typeface="TH Kodchasal" pitchFamily="2" charset="-34"/>
              </a:rPr>
              <a:t>เศรษฐกิจและสังคม </a:t>
            </a:r>
            <a:endParaRPr lang="th-TH" sz="2500" dirty="0">
              <a:latin typeface="TH Kodchasal" pitchFamily="2" charset="-34"/>
              <a:cs typeface="TH Kodchasal" pitchFamily="2" charset="-34"/>
            </a:endParaRPr>
          </a:p>
          <a:p>
            <a:pPr algn="thaiDist"/>
            <a:r>
              <a:rPr lang="th-TH" sz="2500" b="1" dirty="0" smtClean="0">
                <a:latin typeface="TH Kodchasal" pitchFamily="2" charset="-34"/>
                <a:cs typeface="TH Kodchasal" pitchFamily="2" charset="-34"/>
              </a:rPr>
              <a:t>	8) สุนทรียภาพ </a:t>
            </a:r>
            <a:endParaRPr lang="th-TH" sz="2500" dirty="0">
              <a:latin typeface="TH Kodchasal" pitchFamily="2" charset="-34"/>
              <a:cs typeface="TH Kodchasal" pitchFamily="2" charset="-34"/>
            </a:endParaRPr>
          </a:p>
          <a:p>
            <a:pPr algn="thaiDist"/>
            <a:r>
              <a:rPr lang="th-TH" sz="2500" b="1" dirty="0" smtClean="0">
                <a:latin typeface="TH Kodchasal" pitchFamily="2" charset="-34"/>
                <a:cs typeface="TH Kodchasal" pitchFamily="2" charset="-34"/>
              </a:rPr>
              <a:t>	9) สาธารณสุข </a:t>
            </a:r>
            <a:r>
              <a:rPr lang="th-TH" sz="2500" b="1" dirty="0">
                <a:latin typeface="TH Kodchasal" pitchFamily="2" charset="-34"/>
                <a:cs typeface="TH Kodchasal" pitchFamily="2" charset="-34"/>
              </a:rPr>
              <a:t>อาชีวอนามัยและความปลอดภัย </a:t>
            </a:r>
            <a:endParaRPr lang="th-TH" sz="2500" dirty="0"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152400" y="152400"/>
            <a:ext cx="89154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57200" algn="l"/>
              </a:tabLst>
            </a:pPr>
            <a:r>
              <a:rPr lang="th-TH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  <a:t>3) 	สรุปผลการปฏิบัติตามมาตรการป้องกันและแก้ไขผลกระทบสิ่งแวดล้อม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64A2-7ADD-4DFD-A005-D7BEA76A7E20}" type="slidenum">
              <a:rPr lang="th-TH" sz="2000" b="1" smtClean="0">
                <a:solidFill>
                  <a:schemeClr val="bg1">
                    <a:lumMod val="50000"/>
                  </a:schemeClr>
                </a:solidFill>
                <a:latin typeface="TH Kodchasal" pitchFamily="2" charset="-34"/>
                <a:cs typeface="TH Kodchasal" pitchFamily="2" charset="-34"/>
              </a:rPr>
              <a:t>15</a:t>
            </a:fld>
            <a:endParaRPr lang="th-TH" sz="2000" b="1" dirty="0">
              <a:solidFill>
                <a:schemeClr val="bg1">
                  <a:lumMod val="50000"/>
                </a:schemeClr>
              </a:solidFill>
              <a:latin typeface="TH Kodchasal" pitchFamily="2" charset="-34"/>
              <a:cs typeface="TH Kodchasal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2653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 rot="10800000">
            <a:off x="152400" y="228599"/>
            <a:ext cx="8839200" cy="1143000"/>
          </a:xfrm>
          <a:prstGeom prst="rect">
            <a:avLst/>
          </a:prstGeom>
          <a:gradFill>
            <a:gsLst>
              <a:gs pos="0">
                <a:schemeClr val="bg1"/>
              </a:gs>
              <a:gs pos="82000">
                <a:schemeClr val="accent1">
                  <a:lumMod val="0"/>
                  <a:lumOff val="100000"/>
                  <a:alpha val="0"/>
                </a:schemeClr>
              </a:gs>
            </a:gsLst>
            <a:lin ang="162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914400" y="2423279"/>
            <a:ext cx="7696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th-TH" sz="2600" b="1" dirty="0" smtClean="0">
                <a:latin typeface="TH Kodchasal" pitchFamily="2" charset="-34"/>
                <a:cs typeface="TH Kodchasal" pitchFamily="2" charset="-34"/>
              </a:rPr>
              <a:t>รายละเอียด</a:t>
            </a:r>
            <a:r>
              <a:rPr lang="th-TH" sz="2600" b="1" dirty="0">
                <a:latin typeface="TH Kodchasal" pitchFamily="2" charset="-34"/>
                <a:cs typeface="TH Kodchasal" pitchFamily="2" charset="-34"/>
              </a:rPr>
              <a:t>การปฏิบัติจริง (หรือไม่ได้ปฏิบัติ) ปัญหา</a:t>
            </a:r>
            <a:r>
              <a:rPr lang="th-TH" sz="2600" b="1" dirty="0" smtClean="0">
                <a:latin typeface="TH Kodchasal" pitchFamily="2" charset="-34"/>
                <a:cs typeface="TH Kodchasal" pitchFamily="2" charset="-34"/>
              </a:rPr>
              <a:t>-อุปสรรค และ</a:t>
            </a:r>
            <a:r>
              <a:rPr lang="th-TH" sz="2600" b="1" dirty="0">
                <a:latin typeface="TH Kodchasal" pitchFamily="2" charset="-34"/>
                <a:cs typeface="TH Kodchasal" pitchFamily="2" charset="-34"/>
              </a:rPr>
              <a:t>การแก้ไข พร้อมแผนปฏิบัติการ (</a:t>
            </a:r>
            <a:r>
              <a:rPr lang="en-US" sz="2600" b="1" dirty="0">
                <a:latin typeface="TH Kodchasal" pitchFamily="2" charset="-34"/>
                <a:cs typeface="TH Kodchasal" pitchFamily="2" charset="-34"/>
              </a:rPr>
              <a:t>Action Plan) </a:t>
            </a:r>
            <a:r>
              <a:rPr lang="th-TH" sz="2600" b="1" dirty="0">
                <a:latin typeface="TH Kodchasal" pitchFamily="2" charset="-34"/>
                <a:cs typeface="TH Kodchasal" pitchFamily="2" charset="-34"/>
              </a:rPr>
              <a:t>เพื่อแก้ไขหรือบรรเทาปัญหา (เอกสารอ้างอิง) </a:t>
            </a:r>
            <a:endParaRPr lang="th-TH" sz="2600" b="1" dirty="0" smtClean="0">
              <a:latin typeface="TH Kodchasal" pitchFamily="2" charset="-34"/>
              <a:cs typeface="TH Kodchasal" pitchFamily="2" charset="-34"/>
            </a:endParaRPr>
          </a:p>
          <a:p>
            <a:pPr marL="228600" indent="-228600">
              <a:buFont typeface="Arial" pitchFamily="34" charset="0"/>
              <a:buChar char="•"/>
            </a:pPr>
            <a:endParaRPr lang="th-TH" sz="800" b="1" dirty="0" smtClean="0">
              <a:latin typeface="TH Kodchasal" pitchFamily="2" charset="-34"/>
              <a:cs typeface="TH Kodchasal" pitchFamily="2" charset="-34"/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th-TH" sz="2600" b="1" dirty="0" smtClean="0">
                <a:latin typeface="TH Kodchasal" pitchFamily="2" charset="-34"/>
                <a:cs typeface="TH Kodchasal" pitchFamily="2" charset="-34"/>
              </a:rPr>
              <a:t>ควร</a:t>
            </a:r>
            <a:r>
              <a:rPr lang="th-TH" sz="2600" b="1" dirty="0">
                <a:latin typeface="TH Kodchasal" pitchFamily="2" charset="-34"/>
                <a:cs typeface="TH Kodchasal" pitchFamily="2" charset="-34"/>
              </a:rPr>
              <a:t>แสดงแผนภาพหรือ</a:t>
            </a:r>
            <a:r>
              <a:rPr lang="th-TH" sz="2600" b="1" dirty="0" smtClean="0">
                <a:latin typeface="TH Kodchasal" pitchFamily="2" charset="-34"/>
                <a:cs typeface="TH Kodchasal" pitchFamily="2" charset="-34"/>
              </a:rPr>
              <a:t>ภาพถ่ายการปฏิบัติตามมาตรการประกอบคำอธิบาย</a:t>
            </a:r>
            <a:r>
              <a:rPr lang="th-TH" sz="2600" b="1" dirty="0">
                <a:latin typeface="TH Kodchasal" pitchFamily="2" charset="-34"/>
                <a:cs typeface="TH Kodchasal" pitchFamily="2" charset="-34"/>
              </a:rPr>
              <a:t>เพื่อให้เกิดความชัดเจน</a:t>
            </a:r>
            <a:r>
              <a:rPr lang="th-TH" sz="2600" b="1" dirty="0" smtClean="0">
                <a:latin typeface="TH Kodchasal" pitchFamily="2" charset="-34"/>
                <a:cs typeface="TH Kodchasal" pitchFamily="2" charset="-34"/>
              </a:rPr>
              <a:t>ยิ่งขึ้น</a:t>
            </a:r>
          </a:p>
          <a:p>
            <a:endParaRPr lang="th-TH" sz="800" b="1" dirty="0" smtClean="0">
              <a:latin typeface="TH Kodchasal" pitchFamily="2" charset="-34"/>
              <a:cs typeface="TH Kodchasal" pitchFamily="2" charset="-34"/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th-TH" sz="2600" b="1" dirty="0" smtClean="0">
                <a:latin typeface="TH Kodchasal" pitchFamily="2" charset="-34"/>
                <a:cs typeface="TH Kodchasal" pitchFamily="2" charset="-34"/>
              </a:rPr>
              <a:t>ระบุ</a:t>
            </a:r>
            <a:r>
              <a:rPr lang="th-TH" sz="2600" b="1" dirty="0">
                <a:latin typeface="TH Kodchasal" pitchFamily="2" charset="-34"/>
                <a:cs typeface="TH Kodchasal" pitchFamily="2" charset="-34"/>
              </a:rPr>
              <a:t>มาตรการป้องกันและแก้ไขผลกระทบสิ่งแวดล้อม</a:t>
            </a:r>
            <a:r>
              <a:rPr lang="th-TH" sz="2600" b="1" dirty="0" smtClean="0">
                <a:latin typeface="TH Kodchasal" pitchFamily="2" charset="-34"/>
                <a:cs typeface="TH Kodchasal" pitchFamily="2" charset="-34"/>
              </a:rPr>
              <a:t>ที่โครงการ</a:t>
            </a:r>
            <a:r>
              <a:rPr lang="th-TH" sz="2600" b="1" dirty="0">
                <a:latin typeface="TH Kodchasal" pitchFamily="2" charset="-34"/>
                <a:cs typeface="TH Kodchasal" pitchFamily="2" charset="-34"/>
              </a:rPr>
              <a:t>ริเริ่มเพิ่มเติมขึ้นจาก</a:t>
            </a:r>
            <a:r>
              <a:rPr lang="th-TH" sz="2600" b="1" dirty="0" smtClean="0">
                <a:latin typeface="TH Kodchasal" pitchFamily="2" charset="-34"/>
                <a:cs typeface="TH Kodchasal" pitchFamily="2" charset="-34"/>
              </a:rPr>
              <a:t>ที่กำหนดไว้ </a:t>
            </a:r>
            <a:endParaRPr lang="th-TH" sz="2600" dirty="0"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152400" y="304800"/>
            <a:ext cx="8610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thaiDist">
              <a:tabLst>
                <a:tab pos="457200" algn="l"/>
              </a:tabLst>
            </a:pP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  <a:t>4</a:t>
            </a:r>
            <a:r>
              <a:rPr lang="th-TH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  <a:t>) 	สรุปผลการปฏิบัติตามมาตรการป้องกันและแก้ไขผลกระทบสิ่งแวดล้อม (ต่อ)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609600" y="1676400"/>
            <a:ext cx="30043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  <a:t>แนวทางการนำเสนอ :</a:t>
            </a:r>
          </a:p>
        </p:txBody>
      </p: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64A2-7ADD-4DFD-A005-D7BEA76A7E20}" type="slidenum">
              <a:rPr lang="th-TH" sz="2000" b="1" smtClean="0">
                <a:solidFill>
                  <a:schemeClr val="bg1">
                    <a:lumMod val="50000"/>
                  </a:schemeClr>
                </a:solidFill>
                <a:latin typeface="TH Kodchasal" pitchFamily="2" charset="-34"/>
                <a:cs typeface="TH Kodchasal" pitchFamily="2" charset="-34"/>
              </a:rPr>
              <a:t>16</a:t>
            </a:fld>
            <a:endParaRPr lang="th-TH" sz="2000" b="1" dirty="0">
              <a:solidFill>
                <a:schemeClr val="bg1">
                  <a:lumMod val="50000"/>
                </a:schemeClr>
              </a:solidFill>
              <a:latin typeface="TH Kodchasal" pitchFamily="2" charset="-34"/>
              <a:cs typeface="TH Kodchasal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9147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152400" y="152400"/>
            <a:ext cx="89154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thaiDist">
              <a:tabLst>
                <a:tab pos="1262063" algn="l"/>
              </a:tabLst>
            </a:pPr>
            <a:r>
              <a:rPr lang="th-TH" sz="2800" b="1" dirty="0" smtClean="0">
                <a:solidFill>
                  <a:schemeClr val="tx1"/>
                </a:solidFill>
                <a:latin typeface="TH Kodchasal" pitchFamily="2" charset="-34"/>
                <a:cs typeface="TH Kodchasal" pitchFamily="2" charset="-34"/>
              </a:rPr>
              <a:t>ตัวอย่าง</a:t>
            </a:r>
            <a:r>
              <a:rPr lang="en-US" sz="2800" b="1" dirty="0" smtClean="0">
                <a:solidFill>
                  <a:schemeClr val="tx1"/>
                </a:solidFill>
                <a:latin typeface="TH Kodchasal" pitchFamily="2" charset="-34"/>
                <a:cs typeface="TH Kodchasal" pitchFamily="2" charset="-34"/>
              </a:rPr>
              <a:t>: </a:t>
            </a:r>
            <a:r>
              <a:rPr lang="th-TH" sz="2800" b="1" dirty="0" smtClean="0">
                <a:solidFill>
                  <a:schemeClr val="tx1"/>
                </a:solidFill>
                <a:latin typeface="TH Kodchasal" pitchFamily="2" charset="-34"/>
                <a:cs typeface="TH Kodchasal" pitchFamily="2" charset="-34"/>
              </a:rPr>
              <a:t>	แผนภาพ</a:t>
            </a:r>
            <a:r>
              <a:rPr lang="th-TH" sz="2800" b="1" dirty="0">
                <a:solidFill>
                  <a:schemeClr val="tx1"/>
                </a:solidFill>
                <a:latin typeface="TH Kodchasal" pitchFamily="2" charset="-34"/>
                <a:cs typeface="TH Kodchasal" pitchFamily="2" charset="-34"/>
              </a:rPr>
              <a:t>หรือภาพถ่ายการปฏิบัติตามมาตรการ</a:t>
            </a:r>
            <a:r>
              <a:rPr lang="th-TH" sz="2800" b="1" dirty="0" smtClean="0">
                <a:solidFill>
                  <a:schemeClr val="tx1"/>
                </a:solidFill>
                <a:latin typeface="TH Kodchasal" pitchFamily="2" charset="-34"/>
                <a:cs typeface="TH Kodchasal" pitchFamily="2" charset="-34"/>
              </a:rPr>
              <a:t>ประกอบ</a:t>
            </a:r>
          </a:p>
          <a:p>
            <a:pPr algn="thaiDist">
              <a:tabLst>
                <a:tab pos="1262063" algn="l"/>
              </a:tabLst>
            </a:pPr>
            <a:r>
              <a:rPr lang="th-TH" sz="2800" b="1" dirty="0">
                <a:solidFill>
                  <a:schemeClr val="tx1"/>
                </a:solidFill>
                <a:latin typeface="TH Kodchasal" pitchFamily="2" charset="-34"/>
                <a:cs typeface="TH Kodchasal" pitchFamily="2" charset="-34"/>
              </a:rPr>
              <a:t>	</a:t>
            </a:r>
            <a:r>
              <a:rPr lang="th-TH" sz="2800" b="1" dirty="0" smtClean="0">
                <a:solidFill>
                  <a:schemeClr val="tx1"/>
                </a:solidFill>
                <a:latin typeface="TH Kodchasal" pitchFamily="2" charset="-34"/>
                <a:cs typeface="TH Kodchasal" pitchFamily="2" charset="-34"/>
              </a:rPr>
              <a:t>คำอธิบาย</a:t>
            </a:r>
            <a:endParaRPr lang="th-TH" sz="2800" b="1" dirty="0">
              <a:solidFill>
                <a:schemeClr val="tx1"/>
              </a:solidFill>
              <a:latin typeface="TH Kodchasal" pitchFamily="2" charset="-34"/>
              <a:cs typeface="TH Kodchasal" pitchFamily="2" charset="-34"/>
            </a:endParaRPr>
          </a:p>
        </p:txBody>
      </p:sp>
      <p:grpSp>
        <p:nvGrpSpPr>
          <p:cNvPr id="6" name="กลุ่ม 5"/>
          <p:cNvGrpSpPr/>
          <p:nvPr/>
        </p:nvGrpSpPr>
        <p:grpSpPr>
          <a:xfrm>
            <a:off x="152400" y="1066800"/>
            <a:ext cx="8759187" cy="5698227"/>
            <a:chOff x="152400" y="1143000"/>
            <a:chExt cx="8759187" cy="5698227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3939556"/>
              <a:ext cx="4491987" cy="290167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3939556"/>
              <a:ext cx="4191000" cy="290167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Picture 2" descr="C:\Users\IEAT\Desktop\Untitled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801" b="16387"/>
            <a:stretch/>
          </p:blipFill>
          <p:spPr bwMode="auto">
            <a:xfrm>
              <a:off x="152400" y="1143000"/>
              <a:ext cx="4191000" cy="291237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1143000"/>
              <a:ext cx="4491987" cy="27965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 rot="19403212">
              <a:off x="3001583" y="3253977"/>
              <a:ext cx="283603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7200" b="1" dirty="0" smtClean="0">
                  <a:ln w="10541" cmpd="sng">
                    <a:noFill/>
                    <a:prstDash val="solid"/>
                  </a:ln>
                  <a:solidFill>
                    <a:sysClr val="windowText" lastClr="0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H Kodchasal" pitchFamily="2" charset="-34"/>
                  <a:cs typeface="TH Kodchasal" pitchFamily="2" charset="-34"/>
                </a:rPr>
                <a:t>ตัวอย่าง</a:t>
              </a:r>
              <a:endParaRPr lang="th-TH" sz="7200" b="1" dirty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 Kodchasal" pitchFamily="2" charset="-34"/>
                <a:cs typeface="TH Kodchasal" pitchFamily="2" charset="-34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781800" y="1170801"/>
            <a:ext cx="1828800" cy="276999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1200" b="1" dirty="0" smtClean="0">
                <a:latin typeface="TH Kodchasal" pitchFamily="2" charset="-34"/>
                <a:cs typeface="TH Kodchasal" pitchFamily="2" charset="-34"/>
              </a:rPr>
              <a:t>** ควรระบุ ว.ด.ป.ที่ภาพถ่าย</a:t>
            </a:r>
            <a:endParaRPr lang="th-TH" sz="1200" b="1" dirty="0"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2133600" cy="365125"/>
          </a:xfrm>
        </p:spPr>
        <p:txBody>
          <a:bodyPr/>
          <a:lstStyle/>
          <a:p>
            <a:fld id="{AFE964A2-7ADD-4DFD-A005-D7BEA76A7E20}" type="slidenum">
              <a:rPr lang="th-TH" sz="2000" b="1" smtClean="0">
                <a:solidFill>
                  <a:schemeClr val="bg1">
                    <a:lumMod val="50000"/>
                  </a:schemeClr>
                </a:solidFill>
                <a:latin typeface="TH Kodchasal" pitchFamily="2" charset="-34"/>
                <a:cs typeface="TH Kodchasal" pitchFamily="2" charset="-34"/>
              </a:rPr>
              <a:t>17</a:t>
            </a:fld>
            <a:endParaRPr lang="th-TH" sz="2000" b="1" dirty="0">
              <a:solidFill>
                <a:schemeClr val="bg1">
                  <a:lumMod val="50000"/>
                </a:schemeClr>
              </a:solidFill>
              <a:latin typeface="TH Kodchasal" pitchFamily="2" charset="-34"/>
              <a:cs typeface="TH Kodchasal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5253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 rot="10800000">
            <a:off x="152400" y="76201"/>
            <a:ext cx="8839200" cy="685800"/>
          </a:xfrm>
          <a:prstGeom prst="rect">
            <a:avLst/>
          </a:prstGeom>
          <a:gradFill>
            <a:gsLst>
              <a:gs pos="0">
                <a:schemeClr val="bg1"/>
              </a:gs>
              <a:gs pos="82000">
                <a:schemeClr val="accent1">
                  <a:lumMod val="0"/>
                  <a:lumOff val="100000"/>
                  <a:alpha val="0"/>
                </a:schemeClr>
              </a:gs>
            </a:gsLst>
            <a:lin ang="162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ชื่อเรื่อง 1"/>
          <p:cNvSpPr txBox="1">
            <a:spLocks/>
          </p:cNvSpPr>
          <p:nvPr/>
        </p:nvSpPr>
        <p:spPr>
          <a:xfrm>
            <a:off x="152400" y="76200"/>
            <a:ext cx="8686800" cy="533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  <a:t>5</a:t>
            </a:r>
            <a:r>
              <a:rPr lang="th-TH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  <a:t>) ผลการตรวจวัดตามแผนการตรวจติดตามคุณภาพสิ่งแวดล้อม</a:t>
            </a:r>
            <a:endParaRPr lang="th-TH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33400" y="685800"/>
            <a:ext cx="8305800" cy="6163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  <a:t>แนวทางการนำเสนอ :</a:t>
            </a:r>
          </a:p>
          <a:p>
            <a:pPr algn="thaiDist"/>
            <a:endParaRPr lang="th-TH" sz="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itchFamily="2" charset="-34"/>
              <a:cs typeface="TH Kodchasal" pitchFamily="2" charset="-34"/>
            </a:endParaRPr>
          </a:p>
          <a:p>
            <a:pPr marL="342900" indent="-342900" algn="thaiDist">
              <a:buFont typeface="+mj-lt"/>
              <a:buAutoNum type="arabicParenR"/>
            </a:pPr>
            <a:r>
              <a:rPr lang="th-TH" sz="2200" b="1" dirty="0" smtClean="0">
                <a:latin typeface="TH Kodchasal" pitchFamily="2" charset="-34"/>
                <a:cs typeface="TH Kodchasal" pitchFamily="2" charset="-34"/>
              </a:rPr>
              <a:t>นำเสนอผลการตรวจวัดคุณภาพสิ่งแวดล้อม</a:t>
            </a:r>
            <a:r>
              <a:rPr lang="th-TH" sz="2200" b="1" dirty="0" smtClean="0">
                <a:solidFill>
                  <a:srgbClr val="FF0000"/>
                </a:solidFill>
                <a:latin typeface="TH Kodchasal" pitchFamily="2" charset="-34"/>
                <a:cs typeface="TH Kodchasal" pitchFamily="2" charset="-34"/>
              </a:rPr>
              <a:t>ทุกพารามิเตอร์</a:t>
            </a:r>
            <a:r>
              <a:rPr lang="th-TH" sz="2200" b="1" dirty="0" smtClean="0">
                <a:latin typeface="TH Kodchasal" pitchFamily="2" charset="-34"/>
                <a:cs typeface="TH Kodchasal" pitchFamily="2" charset="-34"/>
              </a:rPr>
              <a:t>ที่กำหนดไว้</a:t>
            </a:r>
            <a:r>
              <a:rPr lang="th-TH" sz="2200" b="1" dirty="0">
                <a:latin typeface="TH Kodchasal" pitchFamily="2" charset="-34"/>
                <a:cs typeface="TH Kodchasal" pitchFamily="2" charset="-34"/>
              </a:rPr>
              <a:t> ในรายงาน </a:t>
            </a:r>
            <a:r>
              <a:rPr lang="en-US" sz="2200" b="1" dirty="0">
                <a:latin typeface="TH Kodchasal" pitchFamily="2" charset="-34"/>
                <a:cs typeface="TH Kodchasal" pitchFamily="2" charset="-34"/>
              </a:rPr>
              <a:t>EIA/IEE</a:t>
            </a:r>
            <a:r>
              <a:rPr lang="th-TH" sz="2200" b="1" dirty="0">
                <a:latin typeface="TH Kodchasal" pitchFamily="2" charset="-34"/>
                <a:cs typeface="TH Kodchasal" pitchFamily="2" charset="-34"/>
              </a:rPr>
              <a:t> </a:t>
            </a:r>
            <a:endParaRPr lang="th-TH" sz="2200" b="1" dirty="0" smtClean="0">
              <a:latin typeface="TH Kodchasal" pitchFamily="2" charset="-34"/>
              <a:cs typeface="TH Kodchasal" pitchFamily="2" charset="-34"/>
            </a:endParaRPr>
          </a:p>
          <a:p>
            <a:pPr marL="403225" indent="-403225" algn="thaiDist">
              <a:buFont typeface="Arial" pitchFamily="34" charset="0"/>
              <a:buChar char="•"/>
            </a:pPr>
            <a:endParaRPr lang="th-TH" sz="1050" b="1" dirty="0" smtClean="0">
              <a:latin typeface="TH Kodchasal" pitchFamily="2" charset="-34"/>
              <a:cs typeface="TH Kodchasal" pitchFamily="2" charset="-34"/>
            </a:endParaRPr>
          </a:p>
          <a:p>
            <a:pPr marL="342900" indent="-342900" algn="thaiDist">
              <a:buFont typeface="+mj-lt"/>
              <a:buAutoNum type="arabicParenR" startAt="2"/>
            </a:pPr>
            <a:r>
              <a:rPr lang="th-TH" sz="2200" b="1" dirty="0" smtClean="0">
                <a:latin typeface="TH Kodchasal" pitchFamily="2" charset="-34"/>
                <a:cs typeface="TH Kodchasal" pitchFamily="2" charset="-34"/>
              </a:rPr>
              <a:t>ต้องวิเคราะห์ผลการตรวจวัดคุณภาพสิ่งแวดล้อมโดยพิจารณาแนวโน้มว่ามีการเปลี่ยนแปลงไปจากผลการตรวจวัดครั้งที่ผ่านมาหรือไม่ อย่างไร โดยแสดงผลย้อนหลังอย่างน้อย 3 ปี</a:t>
            </a:r>
          </a:p>
          <a:p>
            <a:pPr marL="342900" indent="-342900" algn="thaiDist">
              <a:buFont typeface="+mj-lt"/>
              <a:buAutoNum type="arabicParenR" startAt="2"/>
            </a:pPr>
            <a:endParaRPr lang="th-TH" sz="1050" b="1" dirty="0" smtClean="0">
              <a:latin typeface="TH Kodchasal" pitchFamily="2" charset="-34"/>
              <a:cs typeface="TH Kodchasal" pitchFamily="2" charset="-34"/>
            </a:endParaRPr>
          </a:p>
          <a:p>
            <a:pPr marL="342900" indent="-342900" algn="thaiDist">
              <a:buFont typeface="+mj-lt"/>
              <a:buAutoNum type="arabicParenR" startAt="2"/>
            </a:pPr>
            <a:r>
              <a:rPr lang="th-TH" sz="2200" b="1" dirty="0">
                <a:latin typeface="TH Kodchasal" pitchFamily="2" charset="-34"/>
                <a:cs typeface="TH Kodchasal" pitchFamily="2" charset="-34"/>
              </a:rPr>
              <a:t>กรณีที่ค่าผลการตรวจวัดคุณภาพสิ่งแวดล้อมใด มีค่า</a:t>
            </a:r>
            <a:r>
              <a:rPr lang="th-TH" sz="2200" b="1" dirty="0">
                <a:solidFill>
                  <a:srgbClr val="FF0000"/>
                </a:solidFill>
                <a:latin typeface="TH Kodchasal" pitchFamily="2" charset="-34"/>
                <a:cs typeface="TH Kodchasal" pitchFamily="2" charset="-34"/>
              </a:rPr>
              <a:t>เกินเกณฑ์มาตรฐาน หรือเกินค่าควบคุมที่กำหนดไว้ในรายงานการวิเคราะห์ผลกระทบสิ่งแวดล้อม</a:t>
            </a:r>
            <a:r>
              <a:rPr lang="th-TH" sz="2200" b="1" dirty="0">
                <a:latin typeface="TH Kodchasal" pitchFamily="2" charset="-34"/>
                <a:cs typeface="TH Kodchasal" pitchFamily="2" charset="-34"/>
              </a:rPr>
              <a:t>ที่มีนัยสำคัญ โครงการต้อง</a:t>
            </a:r>
            <a:r>
              <a:rPr lang="th-TH" sz="2200" b="1" dirty="0">
                <a:solidFill>
                  <a:srgbClr val="FF0000"/>
                </a:solidFill>
                <a:latin typeface="TH Kodchasal" pitchFamily="2" charset="-34"/>
                <a:cs typeface="TH Kodchasal" pitchFamily="2" charset="-34"/>
              </a:rPr>
              <a:t>ระบุสาเหตุกำกับไว้ใต้กราฟ</a:t>
            </a:r>
            <a:r>
              <a:rPr lang="th-TH" sz="2200" b="1" dirty="0">
                <a:latin typeface="TH Kodchasal" pitchFamily="2" charset="-34"/>
                <a:cs typeface="TH Kodchasal" pitchFamily="2" charset="-34"/>
              </a:rPr>
              <a:t>ที่แสดงผลการตรวจวัดนั้นๆ ด้วย รวมถึงต้องระบุการแก้ไขปัญหา และเสนอแผนปฏิบัติการในการบรรเทาหรือแก้ไขปัญหา </a:t>
            </a:r>
            <a:endParaRPr lang="th-TH" sz="2200" b="1" dirty="0" smtClean="0">
              <a:latin typeface="TH Kodchasal" pitchFamily="2" charset="-34"/>
              <a:cs typeface="TH Kodchasal" pitchFamily="2" charset="-34"/>
            </a:endParaRPr>
          </a:p>
          <a:p>
            <a:pPr marL="342900" indent="-342900" algn="thaiDist">
              <a:buFont typeface="+mj-lt"/>
              <a:buAutoNum type="arabicParenR" startAt="2"/>
            </a:pPr>
            <a:endParaRPr lang="th-TH" sz="1050" b="1" dirty="0" smtClean="0">
              <a:latin typeface="TH Kodchasal" pitchFamily="2" charset="-34"/>
              <a:cs typeface="TH Kodchasal" pitchFamily="2" charset="-34"/>
            </a:endParaRPr>
          </a:p>
          <a:p>
            <a:pPr marL="342900" indent="-342900" algn="thaiDist">
              <a:buFont typeface="+mj-lt"/>
              <a:buAutoNum type="arabicParenR" startAt="2"/>
            </a:pPr>
            <a:r>
              <a:rPr lang="th-TH" sz="2200" b="1" dirty="0">
                <a:latin typeface="TH Kodchasal" pitchFamily="2" charset="-34"/>
                <a:cs typeface="TH Kodchasal" pitchFamily="2" charset="-34"/>
              </a:rPr>
              <a:t>การวิเคราะห์ผลให้เปรียบเทียบกับค่ามาตรฐานคุณภาพสิ่งแวดล้อมของประเทศไทย ในกรณีที่รายงาน </a:t>
            </a:r>
            <a:r>
              <a:rPr lang="en-US" sz="2200" b="1" dirty="0">
                <a:latin typeface="TH Kodchasal" pitchFamily="2" charset="-34"/>
                <a:cs typeface="TH Kodchasal" pitchFamily="2" charset="-34"/>
              </a:rPr>
              <a:t>EIA/IEE </a:t>
            </a:r>
            <a:r>
              <a:rPr lang="th-TH" sz="2200" b="1" dirty="0">
                <a:latin typeface="TH Kodchasal" pitchFamily="2" charset="-34"/>
                <a:cs typeface="TH Kodchasal" pitchFamily="2" charset="-34"/>
              </a:rPr>
              <a:t>ของโครงการ หากมีการกำหนดค่าควบคุมไว้เพื่อเฝ้าระวังให้แสดงค่าดังกล่าวกำกับไว้ด้วย ส่วนกรณีไม่มีค่ามาตรฐานคุณภาพสิ่งแวดล้อมของประเทศไทย โครงการอาจนำเสนอผลการตรวจวัดโดยการเปรียบเทียบค่ามาตรฐานหรือค่าอ้างอิงของต่างประเทศ </a:t>
            </a: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64A2-7ADD-4DFD-A005-D7BEA76A7E20}" type="slidenum">
              <a:rPr lang="th-TH" sz="2000" b="1" smtClean="0">
                <a:solidFill>
                  <a:schemeClr val="bg1">
                    <a:lumMod val="50000"/>
                  </a:schemeClr>
                </a:solidFill>
                <a:latin typeface="TH Kodchasal" pitchFamily="2" charset="-34"/>
                <a:cs typeface="TH Kodchasal" pitchFamily="2" charset="-34"/>
              </a:rPr>
              <a:t>18</a:t>
            </a:fld>
            <a:endParaRPr lang="th-TH" sz="2000" b="1" dirty="0">
              <a:solidFill>
                <a:schemeClr val="bg1">
                  <a:lumMod val="50000"/>
                </a:schemeClr>
              </a:solidFill>
              <a:latin typeface="TH Kodchasal" pitchFamily="2" charset="-34"/>
              <a:cs typeface="TH Kodchasal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1410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152400" y="76200"/>
            <a:ext cx="876300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  <a:t>แนว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  <a:t>ทางการ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  <a:t>นำเสนอ (ต่อ) : </a:t>
            </a:r>
          </a:p>
          <a:p>
            <a:pPr algn="thaiDist"/>
            <a:endParaRPr lang="th-TH" sz="900" b="1" dirty="0" smtClean="0">
              <a:solidFill>
                <a:srgbClr val="FF0000"/>
              </a:solidFill>
              <a:latin typeface="TH Kodchasal" pitchFamily="2" charset="-34"/>
              <a:cs typeface="TH Kodchasal" pitchFamily="2" charset="-34"/>
            </a:endParaRPr>
          </a:p>
          <a:p>
            <a:pPr marL="576263" indent="-347663" algn="thaiDist">
              <a:buFont typeface="+mj-lt"/>
              <a:buAutoNum type="arabicParenR" startAt="5"/>
            </a:pPr>
            <a:r>
              <a:rPr lang="th-TH" sz="2200" b="1" dirty="0" smtClean="0">
                <a:latin typeface="TH Kodchasal" pitchFamily="2" charset="-34"/>
                <a:cs typeface="TH Kodchasal" pitchFamily="2" charset="-34"/>
              </a:rPr>
              <a:t>การ</a:t>
            </a:r>
            <a:r>
              <a:rPr lang="th-TH" sz="2200" b="1" dirty="0">
                <a:latin typeface="TH Kodchasal" pitchFamily="2" charset="-34"/>
                <a:cs typeface="TH Kodchasal" pitchFamily="2" charset="-34"/>
              </a:rPr>
              <a:t>นำเสนอผลการตรวจวัดคุณภาพอากาศควรแสดง</a:t>
            </a:r>
            <a:r>
              <a:rPr lang="th-TH" sz="2200" b="1" dirty="0">
                <a:solidFill>
                  <a:srgbClr val="FF0000"/>
                </a:solidFill>
                <a:latin typeface="TH Kodchasal" pitchFamily="2" charset="-34"/>
                <a:cs typeface="TH Kodchasal" pitchFamily="2" charset="-34"/>
              </a:rPr>
              <a:t>ผังทิศทางลม</a:t>
            </a:r>
            <a:r>
              <a:rPr lang="th-TH" sz="2200" b="1" dirty="0">
                <a:latin typeface="TH Kodchasal" pitchFamily="2" charset="-34"/>
                <a:cs typeface="TH Kodchasal" pitchFamily="2" charset="-34"/>
              </a:rPr>
              <a:t>ขณะตรวจวัดคุณภาพอากาศ</a:t>
            </a:r>
            <a:r>
              <a:rPr lang="th-TH" sz="2200" b="1" dirty="0" smtClean="0">
                <a:latin typeface="TH Kodchasal" pitchFamily="2" charset="-34"/>
                <a:cs typeface="TH Kodchasal" pitchFamily="2" charset="-34"/>
              </a:rPr>
              <a:t>ประกอบด้วย</a:t>
            </a:r>
            <a:endParaRPr lang="th-TH" sz="2200" b="1" dirty="0">
              <a:latin typeface="TH Kodchasal" pitchFamily="2" charset="-34"/>
              <a:cs typeface="TH Kodchasal" pitchFamily="2" charset="-34"/>
            </a:endParaRPr>
          </a:p>
        </p:txBody>
      </p:sp>
      <p:grpSp>
        <p:nvGrpSpPr>
          <p:cNvPr id="9" name="กลุ่ม 8"/>
          <p:cNvGrpSpPr/>
          <p:nvPr/>
        </p:nvGrpSpPr>
        <p:grpSpPr>
          <a:xfrm>
            <a:off x="1488805" y="1545468"/>
            <a:ext cx="6283595" cy="4789109"/>
            <a:chOff x="1452491" y="2209800"/>
            <a:chExt cx="6477000" cy="4610655"/>
          </a:xfrm>
        </p:grpSpPr>
        <p:grpSp>
          <p:nvGrpSpPr>
            <p:cNvPr id="5" name="กลุ่ม 4"/>
            <p:cNvGrpSpPr/>
            <p:nvPr/>
          </p:nvGrpSpPr>
          <p:grpSpPr>
            <a:xfrm>
              <a:off x="1452491" y="2262493"/>
              <a:ext cx="6477000" cy="4557962"/>
              <a:chOff x="1452491" y="2262493"/>
              <a:chExt cx="6477000" cy="4557962"/>
            </a:xfrm>
          </p:grpSpPr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2491" y="2262493"/>
                <a:ext cx="6477000" cy="4557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" name="TextBox 6"/>
              <p:cNvSpPr txBox="1"/>
              <p:nvPr/>
            </p:nvSpPr>
            <p:spPr>
              <a:xfrm rot="18850649">
                <a:off x="3368646" y="4436665"/>
                <a:ext cx="2500751" cy="10578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5400" b="1" dirty="0" smtClean="0">
                    <a:ln w="10541" cmpd="sng">
                      <a:noFill/>
                      <a:prstDash val="solid"/>
                    </a:ln>
                    <a:solidFill>
                      <a:sysClr val="windowText" lastClr="0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H Kodchasal" pitchFamily="2" charset="-34"/>
                    <a:cs typeface="TH Kodchasal" pitchFamily="2" charset="-34"/>
                  </a:rPr>
                  <a:t>ตัวอย่าง</a:t>
                </a:r>
                <a:endParaRPr lang="th-TH" sz="5400" b="1" dirty="0">
                  <a:ln w="10541" cmpd="sng">
                    <a:noFill/>
                    <a:prstDash val="solid"/>
                  </a:ln>
                  <a:solidFill>
                    <a:sysClr val="windowText" lastClr="0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H Kodchasal" pitchFamily="2" charset="-34"/>
                  <a:cs typeface="TH Kodchasal" pitchFamily="2" charset="-34"/>
                </a:endParaRPr>
              </a:p>
            </p:txBody>
          </p:sp>
        </p:grpSp>
        <p:sp>
          <p:nvSpPr>
            <p:cNvPr id="8" name="สี่เหลี่ยมผืนผ้า 7"/>
            <p:cNvSpPr/>
            <p:nvPr/>
          </p:nvSpPr>
          <p:spPr>
            <a:xfrm>
              <a:off x="7162800" y="2209800"/>
              <a:ext cx="609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64A2-7ADD-4DFD-A005-D7BEA76A7E20}" type="slidenum">
              <a:rPr lang="th-TH" sz="2000" b="1" smtClean="0">
                <a:solidFill>
                  <a:schemeClr val="bg1">
                    <a:lumMod val="50000"/>
                  </a:schemeClr>
                </a:solidFill>
                <a:latin typeface="TH Kodchasal" pitchFamily="2" charset="-34"/>
                <a:cs typeface="TH Kodchasal" pitchFamily="2" charset="-34"/>
              </a:rPr>
              <a:t>19</a:t>
            </a:fld>
            <a:endParaRPr lang="th-TH" sz="2000" b="1">
              <a:solidFill>
                <a:schemeClr val="bg1">
                  <a:lumMod val="50000"/>
                </a:schemeClr>
              </a:solidFill>
              <a:latin typeface="TH Kodchasal" pitchFamily="2" charset="-34"/>
              <a:cs typeface="TH Kodchasal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4356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://www.hotwater.com/uploadedimages/hotwater.com/resources/advertising_tools/company_logos/aos_wave_c.png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190500" y="152400"/>
            <a:ext cx="8801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  <a:t>แนวทางการจัดส่งรายงานผลการปฏิบัติตามมาตรการป้องกันและแก้ไขผลกระทบสิ่งแวดล้อม และมาตรการติดตามตรวจสอบคุณภาพสิ่งแวดล้อม</a:t>
            </a:r>
          </a:p>
          <a:p>
            <a:pPr algn="ctr"/>
            <a:r>
              <a:rPr lang="th-TH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  <a:t>ตามพระราชบัญญัติส่งเสริมและรักษาคุณภาพสิ่งแวดล้อม (ฉบับที่ 2) พ.ศ. 2561</a:t>
            </a: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64A2-7ADD-4DFD-A005-D7BEA76A7E20}" type="slidenum">
              <a:rPr lang="th-TH" sz="2000" b="1" smtClean="0">
                <a:solidFill>
                  <a:schemeClr val="bg1">
                    <a:lumMod val="50000"/>
                  </a:schemeClr>
                </a:solidFill>
                <a:latin typeface="TH Kodchasal" pitchFamily="2" charset="-34"/>
                <a:cs typeface="TH Kodchasal" pitchFamily="2" charset="-34"/>
              </a:rPr>
              <a:t>2</a:t>
            </a:fld>
            <a:endParaRPr lang="th-TH" sz="2000" b="1">
              <a:solidFill>
                <a:schemeClr val="bg1">
                  <a:lumMod val="50000"/>
                </a:schemeClr>
              </a:solidFill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1371600"/>
            <a:ext cx="8458200" cy="1752600"/>
          </a:xfrm>
        </p:spPr>
        <p:txBody>
          <a:bodyPr>
            <a:normAutofit fontScale="70000" lnSpcReduction="20000"/>
          </a:bodyPr>
          <a:lstStyle/>
          <a:p>
            <a:pPr marL="457200" indent="-457200" algn="thaiDist">
              <a:buFont typeface="Wingdings" pitchFamily="2" charset="2"/>
              <a:buChar char="Ø"/>
            </a:pPr>
            <a:r>
              <a:rPr lang="th-TH" sz="2800" b="1" dirty="0" smtClean="0">
                <a:latin typeface="TH Kodchasal" pitchFamily="2" charset="-34"/>
                <a:cs typeface="TH Kodchasal" pitchFamily="2" charset="-34"/>
              </a:rPr>
              <a:t>จัดส่ง</a:t>
            </a:r>
            <a:r>
              <a:rPr lang="th-TH" sz="2800" b="1" dirty="0">
                <a:latin typeface="TH Kodchasal" pitchFamily="2" charset="-34"/>
                <a:cs typeface="TH Kodchasal" pitchFamily="2" charset="-34"/>
              </a:rPr>
              <a:t>รายงานผลการปฏิบัติตามมาตรการป้องกันและแก้ไขผลกระทบสิ่งแวดล้อม และมาตรการติดตามตรวจสอบคุณภาพ</a:t>
            </a:r>
            <a:r>
              <a:rPr lang="th-TH" sz="2800" b="1" dirty="0" smtClean="0">
                <a:latin typeface="TH Kodchasal" pitchFamily="2" charset="-34"/>
                <a:cs typeface="TH Kodchasal" pitchFamily="2" charset="-34"/>
              </a:rPr>
              <a:t>สิ่งแวดล้อม (</a:t>
            </a:r>
            <a:r>
              <a:rPr lang="en-US" sz="2800" b="1" dirty="0" smtClean="0">
                <a:latin typeface="TH Kodchasal" pitchFamily="2" charset="-34"/>
                <a:cs typeface="TH Kodchasal" pitchFamily="2" charset="-34"/>
              </a:rPr>
              <a:t>EIA Monitoring) </a:t>
            </a:r>
            <a:r>
              <a:rPr lang="th-TH" sz="2800" b="1" dirty="0" smtClean="0">
                <a:latin typeface="TH Kodchasal" pitchFamily="2" charset="-34"/>
                <a:cs typeface="TH Kodchasal" pitchFamily="2" charset="-34"/>
              </a:rPr>
              <a:t>ของโรงงานอุตสาหกรรมที่เข้าข่ายต้องจัดทำรายงานประเมินผลกระทบสิ่งแวดล้อม </a:t>
            </a:r>
            <a:r>
              <a:rPr lang="th-TH" sz="2800" b="1" dirty="0" smtClean="0">
                <a:solidFill>
                  <a:srgbClr val="FF0000"/>
                </a:solidFill>
                <a:latin typeface="TH Kodchasal" pitchFamily="2" charset="-34"/>
                <a:cs typeface="TH Kodchasal" pitchFamily="2" charset="-34"/>
              </a:rPr>
              <a:t>ให้สำนักงานนิคมอุตสาหกรรมและท่าเรืออุตสาหกรรม</a:t>
            </a:r>
            <a:r>
              <a:rPr lang="th-TH" sz="2800" b="1" dirty="0" smtClean="0">
                <a:latin typeface="TH Kodchasal" pitchFamily="2" charset="-34"/>
                <a:cs typeface="TH Kodchasal" pitchFamily="2" charset="-34"/>
              </a:rPr>
              <a:t> ในฐานะหน่วยงานอนุญาต เพื่อดำเนินการรวบรวมส่งให้สำนักงานทรัพยากรธรรมชาติและสิ่งแวดล้อม (</a:t>
            </a:r>
            <a:r>
              <a:rPr lang="th-TH" sz="2800" b="1" dirty="0" err="1" smtClean="0">
                <a:latin typeface="TH Kodchasal" pitchFamily="2" charset="-34"/>
                <a:cs typeface="TH Kodchasal" pitchFamily="2" charset="-34"/>
              </a:rPr>
              <a:t>ทสจ</a:t>
            </a:r>
            <a:r>
              <a:rPr lang="th-TH" sz="2800" b="1" dirty="0" smtClean="0">
                <a:latin typeface="TH Kodchasal" pitchFamily="2" charset="-34"/>
                <a:cs typeface="TH Kodchasal" pitchFamily="2" charset="-34"/>
              </a:rPr>
              <a:t>.)จ.ระยอง ภายใน 60 วันนับแต่วันที่ได้รับรายงาน (ตามมาตรา 51/5)</a:t>
            </a:r>
            <a:endParaRPr lang="th-TH" sz="2800" dirty="0"/>
          </a:p>
        </p:txBody>
      </p:sp>
      <p:sp>
        <p:nvSpPr>
          <p:cNvPr id="10" name="Pentagon 9"/>
          <p:cNvSpPr/>
          <p:nvPr/>
        </p:nvSpPr>
        <p:spPr>
          <a:xfrm>
            <a:off x="3581400" y="3048000"/>
            <a:ext cx="2514600" cy="2057400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3581400" y="3846075"/>
            <a:ext cx="289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600" b="1" dirty="0">
                <a:latin typeface="TH Kodchasal" pitchFamily="2" charset="-34"/>
                <a:cs typeface="TH Kodchasal" pitchFamily="2" charset="-34"/>
              </a:rPr>
              <a:t>สำนักงานนิคม</a:t>
            </a:r>
            <a:r>
              <a:rPr lang="th-TH" sz="1600" b="1" dirty="0" smtClean="0">
                <a:latin typeface="TH Kodchasal" pitchFamily="2" charset="-34"/>
                <a:cs typeface="TH Kodchasal" pitchFamily="2" charset="-34"/>
              </a:rPr>
              <a:t>อุตสาหกรรม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600" b="1" dirty="0" smtClean="0">
                <a:latin typeface="TH Kodchasal" pitchFamily="2" charset="-34"/>
                <a:cs typeface="TH Kodchasal" pitchFamily="2" charset="-34"/>
              </a:rPr>
              <a:t>ท่าเรืออุตสาหกรรม</a:t>
            </a:r>
          </a:p>
          <a:p>
            <a:endParaRPr lang="th-TH" sz="1600" dirty="0"/>
          </a:p>
        </p:txBody>
      </p:sp>
      <p:sp>
        <p:nvSpPr>
          <p:cNvPr id="11" name="Pentagon 10"/>
          <p:cNvSpPr/>
          <p:nvPr/>
        </p:nvSpPr>
        <p:spPr>
          <a:xfrm>
            <a:off x="6553200" y="3505200"/>
            <a:ext cx="1828800" cy="1371600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Rectangle 13"/>
          <p:cNvSpPr/>
          <p:nvPr/>
        </p:nvSpPr>
        <p:spPr>
          <a:xfrm>
            <a:off x="6553200" y="3950106"/>
            <a:ext cx="1782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 err="1" smtClean="0">
                <a:latin typeface="TH Kodchasal" pitchFamily="2" charset="-34"/>
                <a:cs typeface="TH Kodchasal" pitchFamily="2" charset="-34"/>
              </a:rPr>
              <a:t>ทสจ.จ</a:t>
            </a:r>
            <a:r>
              <a:rPr lang="th-TH" sz="2400" b="1" dirty="0" smtClean="0">
                <a:latin typeface="TH Kodchasal" pitchFamily="2" charset="-34"/>
                <a:cs typeface="TH Kodchasal" pitchFamily="2" charset="-34"/>
              </a:rPr>
              <a:t>.</a:t>
            </a:r>
            <a:r>
              <a:rPr lang="th-TH" sz="2400" b="1" dirty="0">
                <a:latin typeface="TH Kodchasal" pitchFamily="2" charset="-34"/>
                <a:cs typeface="TH Kodchasal" pitchFamily="2" charset="-34"/>
              </a:rPr>
              <a:t>ระยอง </a:t>
            </a:r>
            <a:endParaRPr lang="th-TH" sz="2400" dirty="0"/>
          </a:p>
        </p:txBody>
      </p:sp>
      <p:sp>
        <p:nvSpPr>
          <p:cNvPr id="15" name="Rectangle 14"/>
          <p:cNvSpPr/>
          <p:nvPr/>
        </p:nvSpPr>
        <p:spPr>
          <a:xfrm>
            <a:off x="5410200" y="3048000"/>
            <a:ext cx="38402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 smtClean="0">
                <a:solidFill>
                  <a:srgbClr val="FF0000"/>
                </a:solidFill>
                <a:latin typeface="TH Kodchasal" pitchFamily="2" charset="-34"/>
                <a:cs typeface="TH Kodchasal" pitchFamily="2" charset="-34"/>
              </a:rPr>
              <a:t>*** ภายใน </a:t>
            </a:r>
            <a:r>
              <a:rPr lang="th-TH" sz="1800" b="1" dirty="0">
                <a:solidFill>
                  <a:srgbClr val="FF0000"/>
                </a:solidFill>
                <a:latin typeface="TH Kodchasal" pitchFamily="2" charset="-34"/>
                <a:cs typeface="TH Kodchasal" pitchFamily="2" charset="-34"/>
              </a:rPr>
              <a:t>60 วันนับแต่วันที่ได้รับรายงาน</a:t>
            </a:r>
            <a:endParaRPr lang="th-TH" sz="18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" y="5257800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 smtClean="0">
                <a:solidFill>
                  <a:srgbClr val="FF0000"/>
                </a:solidFill>
                <a:latin typeface="TH Kodchasal" pitchFamily="2" charset="-34"/>
                <a:cs typeface="TH Kodchasal" pitchFamily="2" charset="-34"/>
              </a:rPr>
              <a:t>*   จัดส่งเล่มรายงานฯ ภายในวันที่ 31 มกราคมและวันที่ 31 กรกฎาคม ของทุกปี</a:t>
            </a:r>
          </a:p>
          <a:p>
            <a:r>
              <a:rPr lang="th-TH" sz="1800" b="1" dirty="0" smtClean="0">
                <a:solidFill>
                  <a:srgbClr val="FF0000"/>
                </a:solidFill>
                <a:latin typeface="TH Kodchasal" pitchFamily="2" charset="-34"/>
                <a:cs typeface="TH Kodchasal" pitchFamily="2" charset="-34"/>
              </a:rPr>
              <a:t>**  กรณีขอขยายเวลา จะต้องได้รับตราประทับจาก </a:t>
            </a:r>
            <a:r>
              <a:rPr lang="th-TH" sz="1800" b="1" dirty="0" err="1" smtClean="0">
                <a:solidFill>
                  <a:srgbClr val="FF0000"/>
                </a:solidFill>
                <a:latin typeface="TH Kodchasal" pitchFamily="2" charset="-34"/>
                <a:cs typeface="TH Kodchasal" pitchFamily="2" charset="-34"/>
              </a:rPr>
              <a:t>กนอ</a:t>
            </a:r>
            <a:r>
              <a:rPr lang="th-TH" sz="1800" b="1" dirty="0" smtClean="0">
                <a:solidFill>
                  <a:srgbClr val="FF0000"/>
                </a:solidFill>
                <a:latin typeface="TH Kodchasal" pitchFamily="2" charset="-34"/>
                <a:cs typeface="TH Kodchasal" pitchFamily="2" charset="-34"/>
              </a:rPr>
              <a:t>. หรือ</a:t>
            </a:r>
            <a:r>
              <a:rPr lang="th-TH" sz="1800" b="1" dirty="0" err="1" smtClean="0">
                <a:solidFill>
                  <a:srgbClr val="FF0000"/>
                </a:solidFill>
                <a:latin typeface="TH Kodchasal" pitchFamily="2" charset="-34"/>
                <a:cs typeface="TH Kodchasal" pitchFamily="2" charset="-34"/>
              </a:rPr>
              <a:t>เซ็นต์</a:t>
            </a:r>
            <a:r>
              <a:rPr lang="th-TH" sz="1800" b="1" dirty="0" smtClean="0">
                <a:solidFill>
                  <a:srgbClr val="FF0000"/>
                </a:solidFill>
                <a:latin typeface="TH Kodchasal" pitchFamily="2" charset="-34"/>
                <a:cs typeface="TH Kodchasal" pitchFamily="2" charset="-34"/>
              </a:rPr>
              <a:t>รับภายในกำหนดเวลา</a:t>
            </a:r>
            <a:endParaRPr lang="th-TH" sz="1800" dirty="0">
              <a:solidFill>
                <a:srgbClr val="FF0000"/>
              </a:solidFill>
            </a:endParaRPr>
          </a:p>
        </p:txBody>
      </p:sp>
      <p:sp>
        <p:nvSpPr>
          <p:cNvPr id="17" name="Flowchart: Document 16"/>
          <p:cNvSpPr/>
          <p:nvPr/>
        </p:nvSpPr>
        <p:spPr>
          <a:xfrm>
            <a:off x="685800" y="2971800"/>
            <a:ext cx="2286000" cy="2286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ectangle 11"/>
          <p:cNvSpPr/>
          <p:nvPr/>
        </p:nvSpPr>
        <p:spPr>
          <a:xfrm>
            <a:off x="838200" y="2971800"/>
            <a:ext cx="1548822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b="1" dirty="0" smtClean="0">
                <a:latin typeface="TH Kodchasal" pitchFamily="2" charset="-34"/>
                <a:cs typeface="TH Kodchasal" pitchFamily="2" charset="-34"/>
              </a:rPr>
              <a:t>โรงงานจัดส่ง</a:t>
            </a:r>
          </a:p>
          <a:p>
            <a:r>
              <a:rPr lang="en-US" sz="1800" b="1" u="sng" dirty="0">
                <a:latin typeface="TH Kodchasal" pitchFamily="2" charset="-34"/>
                <a:cs typeface="TH Kodchasal" pitchFamily="2" charset="-34"/>
              </a:rPr>
              <a:t>EIA Monitoring</a:t>
            </a:r>
          </a:p>
          <a:p>
            <a:r>
              <a:rPr lang="th-TH" sz="1800" b="1" dirty="0" smtClean="0">
                <a:latin typeface="TH Kodchasal" pitchFamily="2" charset="-34"/>
                <a:cs typeface="TH Kodchasal" pitchFamily="2" charset="-34"/>
              </a:rPr>
              <a:t>- รายงาน </a:t>
            </a:r>
            <a:r>
              <a:rPr lang="en-US" sz="1800" b="1" dirty="0" smtClean="0">
                <a:latin typeface="TH Kodchasal" pitchFamily="2" charset="-34"/>
                <a:cs typeface="TH Kodchasal" pitchFamily="2" charset="-34"/>
              </a:rPr>
              <a:t>3 </a:t>
            </a:r>
            <a:r>
              <a:rPr lang="th-TH" sz="1800" b="1" dirty="0" smtClean="0">
                <a:latin typeface="TH Kodchasal" pitchFamily="2" charset="-34"/>
                <a:cs typeface="TH Kodchasal" pitchFamily="2" charset="-34"/>
              </a:rPr>
              <a:t>เล่ม</a:t>
            </a:r>
          </a:p>
          <a:p>
            <a:r>
              <a:rPr lang="th-TH" sz="1800" b="1" dirty="0" smtClean="0">
                <a:latin typeface="TH Kodchasal" pitchFamily="2" charset="-34"/>
                <a:cs typeface="TH Kodchasal" pitchFamily="2" charset="-34"/>
              </a:rPr>
              <a:t>- ซีดี 4 แผ่น</a:t>
            </a:r>
          </a:p>
          <a:p>
            <a:r>
              <a:rPr lang="en-US" sz="1800" b="1" u="sng" dirty="0" smtClean="0">
                <a:latin typeface="TH Kodchasal" pitchFamily="2" charset="-34"/>
                <a:cs typeface="TH Kodchasal" pitchFamily="2" charset="-34"/>
              </a:rPr>
              <a:t>IEE </a:t>
            </a:r>
            <a:r>
              <a:rPr lang="en-US" sz="1800" b="1" u="sng" dirty="0">
                <a:latin typeface="TH Kodchasal" pitchFamily="2" charset="-34"/>
                <a:cs typeface="TH Kodchasal" pitchFamily="2" charset="-34"/>
              </a:rPr>
              <a:t>Monitoring</a:t>
            </a:r>
          </a:p>
          <a:p>
            <a:r>
              <a:rPr lang="th-TH" sz="1800" b="1" dirty="0">
                <a:latin typeface="TH Kodchasal" pitchFamily="2" charset="-34"/>
                <a:cs typeface="TH Kodchasal" pitchFamily="2" charset="-34"/>
              </a:rPr>
              <a:t>- รายงาน </a:t>
            </a:r>
            <a:r>
              <a:rPr lang="en-US" sz="1800" b="1" dirty="0" smtClean="0">
                <a:latin typeface="TH Kodchasal" pitchFamily="2" charset="-34"/>
                <a:cs typeface="TH Kodchasal" pitchFamily="2" charset="-34"/>
              </a:rPr>
              <a:t>1 </a:t>
            </a:r>
            <a:r>
              <a:rPr lang="th-TH" sz="1800" b="1" dirty="0">
                <a:latin typeface="TH Kodchasal" pitchFamily="2" charset="-34"/>
                <a:cs typeface="TH Kodchasal" pitchFamily="2" charset="-34"/>
              </a:rPr>
              <a:t>เล่ม</a:t>
            </a:r>
          </a:p>
          <a:p>
            <a:r>
              <a:rPr lang="th-TH" sz="1800" b="1" dirty="0">
                <a:latin typeface="TH Kodchasal" pitchFamily="2" charset="-34"/>
                <a:cs typeface="TH Kodchasal" pitchFamily="2" charset="-34"/>
              </a:rPr>
              <a:t>- ซีดี </a:t>
            </a:r>
            <a:r>
              <a:rPr lang="th-TH" sz="1800" b="1" dirty="0" smtClean="0">
                <a:latin typeface="TH Kodchasal" pitchFamily="2" charset="-34"/>
                <a:cs typeface="TH Kodchasal" pitchFamily="2" charset="-34"/>
              </a:rPr>
              <a:t>1 </a:t>
            </a:r>
            <a:r>
              <a:rPr lang="th-TH" sz="1800" b="1" dirty="0">
                <a:latin typeface="TH Kodchasal" pitchFamily="2" charset="-34"/>
                <a:cs typeface="TH Kodchasal" pitchFamily="2" charset="-34"/>
              </a:rPr>
              <a:t>แผ่น</a:t>
            </a:r>
            <a:endParaRPr lang="th-TH" sz="1800" dirty="0"/>
          </a:p>
          <a:p>
            <a:endParaRPr lang="th-TH" sz="1800" dirty="0"/>
          </a:p>
        </p:txBody>
      </p:sp>
    </p:spTree>
    <p:extLst>
      <p:ext uri="{BB962C8B-B14F-4D97-AF65-F5344CB8AC3E}">
        <p14:creationId xmlns:p14="http://schemas.microsoft.com/office/powerpoint/2010/main" val="402803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52400" y="76200"/>
            <a:ext cx="86868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  <a:t>แนวทางการนำเสนอ (ต่อ) :  </a:t>
            </a:r>
          </a:p>
          <a:p>
            <a:pPr algn="thaiDist"/>
            <a:endParaRPr lang="th-TH" sz="900" b="1" u="sng" dirty="0" smtClean="0">
              <a:latin typeface="TH Kodchasal" pitchFamily="2" charset="-34"/>
              <a:cs typeface="TH Kodchasal" pitchFamily="2" charset="-34"/>
            </a:endParaRPr>
          </a:p>
          <a:p>
            <a:pPr marL="457200" indent="-338138" algn="thaiDist">
              <a:buFont typeface="+mj-lt"/>
              <a:buAutoNum type="arabicParenR" startAt="6"/>
            </a:pPr>
            <a:r>
              <a:rPr lang="th-TH" sz="2400" b="1" dirty="0" smtClean="0">
                <a:latin typeface="TH Kodchasal" pitchFamily="2" charset="-34"/>
                <a:cs typeface="TH Kodchasal" pitchFamily="2" charset="-34"/>
              </a:rPr>
              <a:t>การ</a:t>
            </a:r>
            <a:r>
              <a:rPr lang="th-TH" sz="2400" b="1" dirty="0">
                <a:latin typeface="TH Kodchasal" pitchFamily="2" charset="-34"/>
                <a:cs typeface="TH Kodchasal" pitchFamily="2" charset="-34"/>
              </a:rPr>
              <a:t>นำเสนอการจัดการกากของเสีย ควรนำเสนอตารางสรุปข้อมูลปริมาณกากของเสีย </a:t>
            </a:r>
            <a:r>
              <a:rPr lang="th-TH" sz="2400" b="1" dirty="0">
                <a:solidFill>
                  <a:srgbClr val="FF0000"/>
                </a:solidFill>
                <a:latin typeface="TH Kodchasal" pitchFamily="2" charset="-34"/>
                <a:cs typeface="TH Kodchasal" pitchFamily="2" charset="-34"/>
              </a:rPr>
              <a:t>ย้อน</a:t>
            </a:r>
            <a:r>
              <a:rPr lang="th-TH" sz="2400" b="1" dirty="0" smtClean="0">
                <a:solidFill>
                  <a:srgbClr val="FF0000"/>
                </a:solidFill>
                <a:latin typeface="TH Kodchasal" pitchFamily="2" charset="-34"/>
                <a:cs typeface="TH Kodchasal" pitchFamily="2" charset="-34"/>
              </a:rPr>
              <a:t>หลังต่อเนื่อง </a:t>
            </a:r>
            <a:r>
              <a:rPr lang="th-TH" sz="2400" b="1" dirty="0">
                <a:solidFill>
                  <a:srgbClr val="FF0000"/>
                </a:solidFill>
                <a:latin typeface="TH Kodchasal" pitchFamily="2" charset="-34"/>
                <a:cs typeface="TH Kodchasal" pitchFamily="2" charset="-34"/>
              </a:rPr>
              <a:t>3 ปี </a:t>
            </a:r>
            <a:r>
              <a:rPr lang="th-TH" sz="2400" b="1" dirty="0">
                <a:latin typeface="TH Kodchasal" pitchFamily="2" charset="-34"/>
                <a:cs typeface="TH Kodchasal" pitchFamily="2" charset="-34"/>
              </a:rPr>
              <a:t>โดยแบ่งเป็น</a:t>
            </a:r>
            <a:r>
              <a:rPr lang="th-TH" sz="2400" b="1" dirty="0" smtClean="0">
                <a:latin typeface="TH Kodchasal" pitchFamily="2" charset="-34"/>
                <a:cs typeface="TH Kodchasal" pitchFamily="2" charset="-34"/>
              </a:rPr>
              <a:t>ประเภท 1.กาก</a:t>
            </a:r>
            <a:r>
              <a:rPr lang="th-TH" sz="2400" b="1" dirty="0">
                <a:latin typeface="TH Kodchasal" pitchFamily="2" charset="-34"/>
                <a:cs typeface="TH Kodchasal" pitchFamily="2" charset="-34"/>
              </a:rPr>
              <a:t>ของเสียอันตราย </a:t>
            </a:r>
            <a:r>
              <a:rPr lang="th-TH" sz="2400" b="1" dirty="0" smtClean="0">
                <a:latin typeface="TH Kodchasal" pitchFamily="2" charset="-34"/>
                <a:cs typeface="TH Kodchasal" pitchFamily="2" charset="-34"/>
              </a:rPr>
              <a:t>2.กาก</a:t>
            </a:r>
            <a:r>
              <a:rPr lang="th-TH" sz="2400" b="1" dirty="0">
                <a:latin typeface="TH Kodchasal" pitchFamily="2" charset="-34"/>
                <a:cs typeface="TH Kodchasal" pitchFamily="2" charset="-34"/>
              </a:rPr>
              <a:t>ของเสียไม่อันตราย </a:t>
            </a:r>
            <a:r>
              <a:rPr lang="th-TH" sz="2400" b="1" dirty="0" smtClean="0">
                <a:latin typeface="TH Kodchasal" pitchFamily="2" charset="-34"/>
                <a:cs typeface="TH Kodchasal" pitchFamily="2" charset="-34"/>
              </a:rPr>
              <a:t>และ 3.มูล</a:t>
            </a:r>
            <a:r>
              <a:rPr lang="th-TH" sz="2400" b="1" dirty="0">
                <a:latin typeface="TH Kodchasal" pitchFamily="2" charset="-34"/>
                <a:cs typeface="TH Kodchasal" pitchFamily="2" charset="-34"/>
              </a:rPr>
              <a:t>ฝอยทั่วไป ว่ามีอะไรบ้าง ปริมาณเท่าใด ส่งกำจัดที่</a:t>
            </a:r>
            <a:r>
              <a:rPr lang="th-TH" sz="2400" b="1" dirty="0" smtClean="0">
                <a:latin typeface="TH Kodchasal" pitchFamily="2" charset="-34"/>
                <a:cs typeface="TH Kodchasal" pitchFamily="2" charset="-34"/>
              </a:rPr>
              <a:t>ไหน วิธีการบำบัด/กำจัด </a:t>
            </a:r>
          </a:p>
        </p:txBody>
      </p:sp>
      <p:grpSp>
        <p:nvGrpSpPr>
          <p:cNvPr id="3" name="กลุ่ม 2"/>
          <p:cNvGrpSpPr/>
          <p:nvPr/>
        </p:nvGrpSpPr>
        <p:grpSpPr>
          <a:xfrm>
            <a:off x="876300" y="2286000"/>
            <a:ext cx="7581900" cy="4495800"/>
            <a:chOff x="876300" y="2286000"/>
            <a:chExt cx="7581900" cy="4495800"/>
          </a:xfrm>
        </p:grpSpPr>
        <p:grpSp>
          <p:nvGrpSpPr>
            <p:cNvPr id="5" name="กลุ่ม 4"/>
            <p:cNvGrpSpPr/>
            <p:nvPr/>
          </p:nvGrpSpPr>
          <p:grpSpPr>
            <a:xfrm>
              <a:off x="876300" y="2286000"/>
              <a:ext cx="7581900" cy="4495800"/>
              <a:chOff x="228600" y="861258"/>
              <a:chExt cx="8417967" cy="5768142"/>
            </a:xfrm>
          </p:grpSpPr>
          <p:pic>
            <p:nvPicPr>
              <p:cNvPr id="6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561" y="2895600"/>
                <a:ext cx="8312039" cy="3733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600" y="861258"/>
                <a:ext cx="8417967" cy="20343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9" name="TextBox 8"/>
            <p:cNvSpPr txBox="1"/>
            <p:nvPr/>
          </p:nvSpPr>
          <p:spPr>
            <a:xfrm rot="18850649">
              <a:off x="3259362" y="3984411"/>
              <a:ext cx="283603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7200" b="1" dirty="0" smtClean="0">
                  <a:ln w="10541" cmpd="sng">
                    <a:noFill/>
                    <a:prstDash val="solid"/>
                  </a:ln>
                  <a:solidFill>
                    <a:sysClr val="windowText" lastClr="0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H Kodchasal" pitchFamily="2" charset="-34"/>
                  <a:cs typeface="TH Kodchasal" pitchFamily="2" charset="-34"/>
                </a:rPr>
                <a:t>ตัวอย่าง</a:t>
              </a:r>
              <a:endParaRPr lang="th-TH" sz="7200" b="1" dirty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 Kodchasal" pitchFamily="2" charset="-34"/>
                <a:cs typeface="TH Kodchasal" pitchFamily="2" charset="-34"/>
              </a:endParaRPr>
            </a:p>
          </p:txBody>
        </p:sp>
      </p:grpSp>
      <p:sp>
        <p:nvSpPr>
          <p:cNvPr id="8" name="ตัวแทนหมายเลขภาพนิ่ง 7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AFE964A2-7ADD-4DFD-A005-D7BEA76A7E20}" type="slidenum">
              <a:rPr lang="th-TH" sz="2000" b="1" smtClean="0">
                <a:solidFill>
                  <a:schemeClr val="bg1">
                    <a:lumMod val="50000"/>
                  </a:schemeClr>
                </a:solidFill>
                <a:latin typeface="TH Kodchasal" pitchFamily="2" charset="-34"/>
                <a:cs typeface="TH Kodchasal" pitchFamily="2" charset="-34"/>
              </a:rPr>
              <a:t>20</a:t>
            </a:fld>
            <a:endParaRPr lang="th-TH" sz="2000" b="1" dirty="0">
              <a:solidFill>
                <a:schemeClr val="bg1">
                  <a:lumMod val="50000"/>
                </a:schemeClr>
              </a:solidFill>
              <a:latin typeface="TH Kodchasal" pitchFamily="2" charset="-34"/>
              <a:cs typeface="TH Kodchasal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8972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 txBox="1">
            <a:spLocks/>
          </p:cNvSpPr>
          <p:nvPr/>
        </p:nvSpPr>
        <p:spPr>
          <a:xfrm>
            <a:off x="0" y="228600"/>
            <a:ext cx="90678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1262063" algn="l"/>
                <a:tab pos="1425575" algn="l"/>
              </a:tabLst>
            </a:pPr>
            <a:r>
              <a:rPr lang="th-TH" sz="2800" b="1" dirty="0" smtClean="0">
                <a:solidFill>
                  <a:schemeClr val="tx1"/>
                </a:solidFill>
                <a:latin typeface="TH Kodchasal" pitchFamily="2" charset="-34"/>
                <a:cs typeface="TH Kodchasal" pitchFamily="2" charset="-34"/>
              </a:rPr>
              <a:t>ตัวอย่าง</a:t>
            </a:r>
            <a:r>
              <a:rPr lang="en-US" sz="2800" b="1" dirty="0" smtClean="0">
                <a:solidFill>
                  <a:schemeClr val="tx1"/>
                </a:solidFill>
                <a:latin typeface="TH Kodchasal" pitchFamily="2" charset="-34"/>
                <a:cs typeface="TH Kodchasal" pitchFamily="2" charset="-34"/>
              </a:rPr>
              <a:t>: </a:t>
            </a:r>
            <a:r>
              <a:rPr lang="th-TH" sz="2800" b="1" dirty="0" smtClean="0">
                <a:solidFill>
                  <a:schemeClr val="tx1"/>
                </a:solidFill>
                <a:latin typeface="TH Kodchasal" pitchFamily="2" charset="-34"/>
                <a:cs typeface="TH Kodchasal" pitchFamily="2" charset="-34"/>
              </a:rPr>
              <a:t>กราฟแสดงการเปรียบเทียบการจัดการกากของเสีย</a:t>
            </a:r>
          </a:p>
          <a:p>
            <a:pPr algn="ctr">
              <a:tabLst>
                <a:tab pos="1262063" algn="l"/>
                <a:tab pos="1425575" algn="l"/>
              </a:tabLst>
            </a:pPr>
            <a:r>
              <a:rPr lang="th-TH" sz="2800" b="1" dirty="0" smtClean="0">
                <a:solidFill>
                  <a:schemeClr val="tx1"/>
                </a:solidFill>
                <a:latin typeface="TH Kodchasal" pitchFamily="2" charset="-34"/>
                <a:cs typeface="TH Kodchasal" pitchFamily="2" charset="-34"/>
              </a:rPr>
              <a:t>ย้อนหลังต่อเนื่อง 3 ปี </a:t>
            </a:r>
            <a:endParaRPr lang="th-TH" sz="2800" b="1" dirty="0">
              <a:solidFill>
                <a:schemeClr val="tx1"/>
              </a:solidFill>
              <a:latin typeface="TH Kodchasal" pitchFamily="2" charset="-34"/>
              <a:cs typeface="TH Kodchasal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643215" y="1360237"/>
            <a:ext cx="7857570" cy="5040563"/>
            <a:chOff x="643215" y="1360237"/>
            <a:chExt cx="7857570" cy="504056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215" y="1360237"/>
              <a:ext cx="7857570" cy="50405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 rot="18850649">
              <a:off x="3113750" y="3197260"/>
              <a:ext cx="283603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7200" b="1" dirty="0" smtClean="0">
                  <a:ln w="10541" cmpd="sng">
                    <a:noFill/>
                    <a:prstDash val="solid"/>
                  </a:ln>
                  <a:solidFill>
                    <a:sysClr val="windowText" lastClr="0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H Kodchasal" pitchFamily="2" charset="-34"/>
                  <a:cs typeface="TH Kodchasal" pitchFamily="2" charset="-34"/>
                </a:rPr>
                <a:t>ตัวอย่าง</a:t>
              </a:r>
              <a:endParaRPr lang="th-TH" sz="7200" b="1" dirty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 Kodchasal" pitchFamily="2" charset="-34"/>
                <a:cs typeface="TH Kodchasal" pitchFamily="2" charset="-34"/>
              </a:endParaRPr>
            </a:p>
          </p:txBody>
        </p:sp>
      </p:grp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64A2-7ADD-4DFD-A005-D7BEA76A7E20}" type="slidenum">
              <a:rPr lang="th-TH" sz="2000" b="1" smtClean="0">
                <a:solidFill>
                  <a:schemeClr val="bg1">
                    <a:lumMod val="50000"/>
                  </a:schemeClr>
                </a:solidFill>
                <a:latin typeface="TH Kodchasal" pitchFamily="2" charset="-34"/>
                <a:cs typeface="TH Kodchasal" pitchFamily="2" charset="-34"/>
              </a:rPr>
              <a:t>21</a:t>
            </a:fld>
            <a:endParaRPr lang="th-TH" sz="2000" b="1" dirty="0">
              <a:solidFill>
                <a:schemeClr val="bg1">
                  <a:lumMod val="50000"/>
                </a:schemeClr>
              </a:solidFill>
              <a:latin typeface="TH Kodchasal" pitchFamily="2" charset="-34"/>
              <a:cs typeface="TH Kodchasal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6691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0" y="228600"/>
            <a:ext cx="90678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1262063" algn="l"/>
                <a:tab pos="1425575" algn="l"/>
              </a:tabLst>
            </a:pPr>
            <a:r>
              <a:rPr lang="th-TH" sz="2800" b="1" dirty="0" smtClean="0">
                <a:solidFill>
                  <a:schemeClr val="tx1"/>
                </a:solidFill>
                <a:latin typeface="TH Kodchasal" pitchFamily="2" charset="-34"/>
                <a:cs typeface="TH Kodchasal" pitchFamily="2" charset="-34"/>
              </a:rPr>
              <a:t>ตัวอย่าง</a:t>
            </a:r>
            <a:r>
              <a:rPr lang="en-US" sz="2800" b="1" dirty="0" smtClean="0">
                <a:solidFill>
                  <a:schemeClr val="tx1"/>
                </a:solidFill>
                <a:latin typeface="TH Kodchasal" pitchFamily="2" charset="-34"/>
                <a:cs typeface="TH Kodchasal" pitchFamily="2" charset="-34"/>
              </a:rPr>
              <a:t>: </a:t>
            </a:r>
            <a:r>
              <a:rPr lang="th-TH" sz="2800" b="1" dirty="0" smtClean="0">
                <a:solidFill>
                  <a:schemeClr val="tx1"/>
                </a:solidFill>
                <a:latin typeface="TH Kodchasal" pitchFamily="2" charset="-34"/>
                <a:cs typeface="TH Kodchasal" pitchFamily="2" charset="-34"/>
              </a:rPr>
              <a:t>กราฟแสดงการเปรียบเทียบการจัดการกากของเสีย</a:t>
            </a:r>
          </a:p>
          <a:p>
            <a:pPr algn="ctr">
              <a:tabLst>
                <a:tab pos="1262063" algn="l"/>
                <a:tab pos="1425575" algn="l"/>
              </a:tabLst>
            </a:pPr>
            <a:r>
              <a:rPr lang="th-TH" sz="2800" b="1" dirty="0" smtClean="0">
                <a:solidFill>
                  <a:schemeClr val="tx1"/>
                </a:solidFill>
                <a:latin typeface="TH Kodchasal" pitchFamily="2" charset="-34"/>
                <a:cs typeface="TH Kodchasal" pitchFamily="2" charset="-34"/>
              </a:rPr>
              <a:t>ย้อนหลังต่อเนื่อง 3 ปี </a:t>
            </a:r>
            <a:endParaRPr lang="th-TH" sz="2800" b="1" dirty="0">
              <a:solidFill>
                <a:schemeClr val="tx1"/>
              </a:solidFill>
              <a:latin typeface="TH Kodchasal" pitchFamily="2" charset="-34"/>
              <a:cs typeface="TH Kodchasal" pitchFamily="2" charset="-34"/>
            </a:endParaRPr>
          </a:p>
        </p:txBody>
      </p:sp>
      <p:grpSp>
        <p:nvGrpSpPr>
          <p:cNvPr id="3" name="กลุ่ม 2"/>
          <p:cNvGrpSpPr/>
          <p:nvPr/>
        </p:nvGrpSpPr>
        <p:grpSpPr>
          <a:xfrm>
            <a:off x="609599" y="1295400"/>
            <a:ext cx="7872785" cy="5086350"/>
            <a:chOff x="609599" y="1295400"/>
            <a:chExt cx="7872785" cy="508635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599" y="1295400"/>
              <a:ext cx="7872785" cy="5086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 rot="18850649">
              <a:off x="4697999" y="2827703"/>
              <a:ext cx="261642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6600" b="1" dirty="0" smtClean="0">
                  <a:ln w="10541" cmpd="sng">
                    <a:noFill/>
                    <a:prstDash val="solid"/>
                  </a:ln>
                  <a:solidFill>
                    <a:sysClr val="windowText" lastClr="0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H Kodchasal" pitchFamily="2" charset="-34"/>
                  <a:cs typeface="TH Kodchasal" pitchFamily="2" charset="-34"/>
                </a:rPr>
                <a:t>ตัวอย่าง</a:t>
              </a:r>
              <a:endParaRPr lang="th-TH" sz="6600" b="1" dirty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 Kodchasal" pitchFamily="2" charset="-34"/>
                <a:cs typeface="TH Kodchasal" pitchFamily="2" charset="-34"/>
              </a:endParaRPr>
            </a:p>
          </p:txBody>
        </p:sp>
      </p:grp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64A2-7ADD-4DFD-A005-D7BEA76A7E20}" type="slidenum">
              <a:rPr lang="th-TH" sz="2000" b="1" smtClean="0">
                <a:solidFill>
                  <a:schemeClr val="bg1">
                    <a:lumMod val="50000"/>
                  </a:schemeClr>
                </a:solidFill>
                <a:latin typeface="TH Kodchasal" pitchFamily="2" charset="-34"/>
                <a:cs typeface="TH Kodchasal" pitchFamily="2" charset="-34"/>
              </a:rPr>
              <a:t>22</a:t>
            </a:fld>
            <a:endParaRPr lang="th-TH" sz="2000" b="1" dirty="0">
              <a:solidFill>
                <a:schemeClr val="bg1">
                  <a:lumMod val="50000"/>
                </a:schemeClr>
              </a:solidFill>
              <a:latin typeface="TH Kodchasal" pitchFamily="2" charset="-34"/>
              <a:cs typeface="TH Kodchasal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8962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152400" y="152400"/>
            <a:ext cx="8610600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  <a:t>แนวทางการนำเสนอ (ต่อ) : </a:t>
            </a:r>
          </a:p>
          <a:p>
            <a:pPr algn="thaiDist"/>
            <a:endParaRPr lang="th-TH" sz="900" b="1" dirty="0" smtClean="0">
              <a:latin typeface="TH Kodchasal" pitchFamily="2" charset="-34"/>
              <a:cs typeface="TH Kodchasal" pitchFamily="2" charset="-34"/>
            </a:endParaRPr>
          </a:p>
          <a:p>
            <a:pPr marL="347663" indent="-347663" algn="thaiDist">
              <a:buFont typeface="+mj-lt"/>
              <a:buAutoNum type="arabicParenR" startAt="7"/>
            </a:pPr>
            <a:r>
              <a:rPr lang="th-TH" sz="2200" b="1" dirty="0" smtClean="0">
                <a:latin typeface="TH Kodchasal" pitchFamily="2" charset="-34"/>
                <a:cs typeface="TH Kodchasal" pitchFamily="2" charset="-34"/>
              </a:rPr>
              <a:t>ควรนำเสนอ</a:t>
            </a:r>
            <a:r>
              <a:rPr lang="th-TH" sz="2200" b="1" dirty="0" smtClean="0">
                <a:solidFill>
                  <a:srgbClr val="FF0000"/>
                </a:solidFill>
                <a:latin typeface="TH Kodchasal" pitchFamily="2" charset="-34"/>
                <a:cs typeface="TH Kodchasal" pitchFamily="2" charset="-34"/>
              </a:rPr>
              <a:t>แผนผัง</a:t>
            </a:r>
            <a:r>
              <a:rPr lang="th-TH" sz="2200" b="1" dirty="0">
                <a:solidFill>
                  <a:srgbClr val="FF0000"/>
                </a:solidFill>
                <a:latin typeface="TH Kodchasal" pitchFamily="2" charset="-34"/>
                <a:cs typeface="TH Kodchasal" pitchFamily="2" charset="-34"/>
              </a:rPr>
              <a:t>เส้นทางการระบายน้ำของโรงงาน </a:t>
            </a:r>
            <a:r>
              <a:rPr lang="th-TH" sz="2200" b="1" dirty="0">
                <a:latin typeface="TH Kodchasal" pitchFamily="2" charset="-34"/>
                <a:cs typeface="TH Kodchasal" pitchFamily="2" charset="-34"/>
              </a:rPr>
              <a:t>เช่น น้ำจากกระบวนการผลิต น้ำจากสำนักงาน หรือน้ำที่อาจปนเปื้อน ว่าเกิดจากตำแหน่งใด เส้นทางการไหล รวมถึงจุดระบายน้ำออกจาก</a:t>
            </a:r>
            <a:r>
              <a:rPr lang="th-TH" sz="2200" b="1" dirty="0" smtClean="0">
                <a:latin typeface="TH Kodchasal" pitchFamily="2" charset="-34"/>
                <a:cs typeface="TH Kodchasal" pitchFamily="2" charset="-34"/>
              </a:rPr>
              <a:t>โรงงาน</a:t>
            </a:r>
          </a:p>
        </p:txBody>
      </p:sp>
      <p:grpSp>
        <p:nvGrpSpPr>
          <p:cNvPr id="4" name="กลุ่ม 3"/>
          <p:cNvGrpSpPr/>
          <p:nvPr/>
        </p:nvGrpSpPr>
        <p:grpSpPr>
          <a:xfrm>
            <a:off x="990600" y="1829782"/>
            <a:ext cx="7229555" cy="4952018"/>
            <a:chOff x="990600" y="1829782"/>
            <a:chExt cx="7229555" cy="4952018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829782"/>
              <a:ext cx="7229555" cy="4952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 rot="18850649">
              <a:off x="3113750" y="3197260"/>
              <a:ext cx="283603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7200" b="1" dirty="0" smtClean="0">
                  <a:ln w="10541" cmpd="sng">
                    <a:noFill/>
                    <a:prstDash val="solid"/>
                  </a:ln>
                  <a:solidFill>
                    <a:sysClr val="windowText" lastClr="0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H Kodchasal" pitchFamily="2" charset="-34"/>
                  <a:cs typeface="TH Kodchasal" pitchFamily="2" charset="-34"/>
                </a:rPr>
                <a:t>ตัวอย่าง</a:t>
              </a:r>
              <a:endParaRPr lang="th-TH" sz="7200" b="1" dirty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 Kodchasal" pitchFamily="2" charset="-34"/>
                <a:cs typeface="TH Kodchasal" pitchFamily="2" charset="-34"/>
              </a:endParaRPr>
            </a:p>
          </p:txBody>
        </p:sp>
      </p:grp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64A2-7ADD-4DFD-A005-D7BEA76A7E20}" type="slidenum">
              <a:rPr lang="th-TH" sz="2000" b="1" smtClean="0">
                <a:solidFill>
                  <a:schemeClr val="bg1">
                    <a:lumMod val="50000"/>
                  </a:schemeClr>
                </a:solidFill>
                <a:latin typeface="TH Kodchasal" pitchFamily="2" charset="-34"/>
                <a:cs typeface="TH Kodchasal" pitchFamily="2" charset="-34"/>
              </a:rPr>
              <a:t>23</a:t>
            </a:fld>
            <a:endParaRPr lang="th-TH" sz="2000" b="1" dirty="0">
              <a:solidFill>
                <a:schemeClr val="bg1">
                  <a:lumMod val="50000"/>
                </a:schemeClr>
              </a:solidFill>
              <a:latin typeface="TH Kodchasal" pitchFamily="2" charset="-34"/>
              <a:cs typeface="TH Kodchasal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6177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6200" y="76200"/>
            <a:ext cx="861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  <a:t>แนวทางการนำเสนอ (ต่อ) : </a:t>
            </a:r>
          </a:p>
          <a:p>
            <a:pPr marL="685800" indent="-457200" algn="thaiDist">
              <a:buFont typeface="+mj-lt"/>
              <a:buAutoNum type="arabicParenR" startAt="8"/>
            </a:pPr>
            <a:r>
              <a:rPr lang="th-TH" sz="2000" b="1" dirty="0" smtClean="0">
                <a:latin typeface="TH Kodchasal" pitchFamily="2" charset="-34"/>
                <a:cs typeface="TH Kodchasal" pitchFamily="2" charset="-34"/>
              </a:rPr>
              <a:t>ควรนำเสนอผลการตรวจสุขภาพพนักงานย้อนหลังต่อเนื่อง </a:t>
            </a:r>
            <a:r>
              <a:rPr lang="th-TH" sz="2000" b="1" dirty="0">
                <a:latin typeface="TH Kodchasal" pitchFamily="2" charset="-34"/>
                <a:cs typeface="TH Kodchasal" pitchFamily="2" charset="-34"/>
              </a:rPr>
              <a:t>3 ปี เพื่อดูแนวโน้มการ</a:t>
            </a:r>
            <a:r>
              <a:rPr lang="th-TH" sz="2000" b="1" dirty="0" smtClean="0">
                <a:latin typeface="TH Kodchasal" pitchFamily="2" charset="-34"/>
                <a:cs typeface="TH Kodchasal" pitchFamily="2" charset="-34"/>
              </a:rPr>
              <a:t>เปลี่ยนแปลง </a:t>
            </a:r>
            <a:r>
              <a:rPr lang="th-TH" sz="2000" b="1" dirty="0" smtClean="0">
                <a:solidFill>
                  <a:srgbClr val="FF0000"/>
                </a:solidFill>
                <a:latin typeface="TH Kodchasal" pitchFamily="2" charset="-34"/>
                <a:cs typeface="TH Kodchasal" pitchFamily="2" charset="-34"/>
              </a:rPr>
              <a:t>กรณีที่ผลการตรวจสุขภาพพนักงานพบความผิดปกติ</a:t>
            </a:r>
            <a:r>
              <a:rPr lang="th-TH" sz="2000" b="1" dirty="0" smtClean="0">
                <a:latin typeface="TH Kodchasal" pitchFamily="2" charset="-34"/>
                <a:cs typeface="TH Kodchasal" pitchFamily="2" charset="-34"/>
              </a:rPr>
              <a:t>ที่มีนัยสำคัญ โครงการต้องวิเคราะห์</a:t>
            </a:r>
            <a:r>
              <a:rPr lang="th-TH" sz="2000" b="1" dirty="0" smtClean="0">
                <a:solidFill>
                  <a:srgbClr val="FF0000"/>
                </a:solidFill>
                <a:latin typeface="TH Kodchasal" pitchFamily="2" charset="-34"/>
                <a:cs typeface="TH Kodchasal" pitchFamily="2" charset="-34"/>
              </a:rPr>
              <a:t>หาสาเหตุ ระบุการแก้ไขปัญหา รวมถึงเสนอแผนในการบรรเทาหรือแก้ไขปัญหา ดูแล/ป้องกัน และเฝ้าระวังทางด้านสุขภาพของพนักงาน</a:t>
            </a:r>
            <a:endParaRPr lang="th-TH" sz="2000" dirty="0">
              <a:solidFill>
                <a:srgbClr val="FF0000"/>
              </a:solidFill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64A2-7ADD-4DFD-A005-D7BEA76A7E20}" type="slidenum">
              <a:rPr lang="th-TH" sz="2000" b="1" smtClean="0">
                <a:solidFill>
                  <a:schemeClr val="bg1">
                    <a:lumMod val="50000"/>
                  </a:schemeClr>
                </a:solidFill>
                <a:latin typeface="TH Kodchasal" pitchFamily="2" charset="-34"/>
                <a:cs typeface="TH Kodchasal" pitchFamily="2" charset="-34"/>
              </a:rPr>
              <a:t>24</a:t>
            </a:fld>
            <a:endParaRPr lang="th-TH" sz="2000" b="1">
              <a:solidFill>
                <a:schemeClr val="bg1">
                  <a:lumMod val="50000"/>
                </a:schemeClr>
              </a:solidFill>
              <a:latin typeface="TH Kodchasal" pitchFamily="2" charset="-34"/>
              <a:cs typeface="TH Kodchasal" pitchFamily="2" charset="-34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81534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 rot="20649415">
            <a:off x="5283586" y="5140945"/>
            <a:ext cx="28360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72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 Kodchasal" pitchFamily="2" charset="-34"/>
                <a:cs typeface="TH Kodchasal" pitchFamily="2" charset="-34"/>
              </a:rPr>
              <a:t>ตัวอย่าง</a:t>
            </a:r>
            <a:endParaRPr lang="th-TH" sz="7200" b="1" dirty="0">
              <a:ln w="10541" cmpd="sng">
                <a:noFill/>
                <a:prstDash val="solid"/>
              </a:ln>
              <a:solidFill>
                <a:sysClr val="windowText" lastClr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5867400"/>
            <a:ext cx="40767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5318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64A2-7ADD-4DFD-A005-D7BEA76A7E20}" type="slidenum">
              <a:rPr lang="th-TH" smtClean="0"/>
              <a:t>25</a:t>
            </a:fld>
            <a:endParaRPr lang="th-T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28600"/>
            <a:ext cx="4343400" cy="3290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"/>
            <a:ext cx="43434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3538016"/>
            <a:ext cx="4648199" cy="3167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86199"/>
            <a:ext cx="4114800" cy="281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6-Point Star 3"/>
          <p:cNvSpPr/>
          <p:nvPr/>
        </p:nvSpPr>
        <p:spPr>
          <a:xfrm>
            <a:off x="304800" y="228600"/>
            <a:ext cx="228600" cy="304800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TextBox 12"/>
          <p:cNvSpPr txBox="1"/>
          <p:nvPr/>
        </p:nvSpPr>
        <p:spPr>
          <a:xfrm rot="20649415">
            <a:off x="2311786" y="4912345"/>
            <a:ext cx="28360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72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 Kodchasal" pitchFamily="2" charset="-34"/>
                <a:cs typeface="TH Kodchasal" pitchFamily="2" charset="-34"/>
              </a:rPr>
              <a:t>ตัวอย่าง</a:t>
            </a:r>
            <a:endParaRPr lang="th-TH" sz="7200" b="1" dirty="0">
              <a:ln w="10541" cmpd="sng">
                <a:noFill/>
                <a:prstDash val="solid"/>
              </a:ln>
              <a:solidFill>
                <a:sysClr val="windowText" lastClr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H Kodchasal" pitchFamily="2" charset="-34"/>
              <a:cs typeface="TH Kodchasal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06066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 rot="10800000">
            <a:off x="76200" y="152399"/>
            <a:ext cx="8991599" cy="1143000"/>
          </a:xfrm>
          <a:prstGeom prst="rect">
            <a:avLst/>
          </a:prstGeom>
          <a:gradFill>
            <a:gsLst>
              <a:gs pos="0">
                <a:schemeClr val="bg1"/>
              </a:gs>
              <a:gs pos="82000">
                <a:schemeClr val="accent1">
                  <a:lumMod val="0"/>
                  <a:lumOff val="100000"/>
                  <a:alpha val="0"/>
                </a:schemeClr>
              </a:gs>
            </a:gsLst>
            <a:lin ang="162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 txBox="1">
            <a:spLocks/>
          </p:cNvSpPr>
          <p:nvPr/>
        </p:nvSpPr>
        <p:spPr>
          <a:xfrm>
            <a:off x="76200" y="762000"/>
            <a:ext cx="8991600" cy="48006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AutoNum type="arabicParenR" startAt="6"/>
              <a:tabLst>
                <a:tab pos="457200" algn="l"/>
              </a:tabLst>
            </a:pPr>
            <a:r>
              <a:rPr lang="th-TH" sz="3200" b="1" dirty="0" smtClean="0">
                <a:latin typeface="TH Kodchasal" pitchFamily="2" charset="-34"/>
                <a:cs typeface="TH Kodchasal" pitchFamily="2" charset="-34"/>
              </a:rPr>
              <a:t>ให้</a:t>
            </a:r>
            <a:r>
              <a:rPr lang="th-TH" sz="3200" b="1" dirty="0">
                <a:latin typeface="TH Kodchasal" pitchFamily="2" charset="-34"/>
                <a:cs typeface="TH Kodchasal" pitchFamily="2" charset="-34"/>
              </a:rPr>
              <a:t>สรุปรายละเอียดโครงการและการปฏิบัติตามมาตรการ </a:t>
            </a:r>
            <a:r>
              <a:rPr lang="th-TH" sz="3200" b="1" dirty="0">
                <a:solidFill>
                  <a:srgbClr val="FF0000"/>
                </a:solidFill>
                <a:latin typeface="TH Kodchasal" pitchFamily="2" charset="-34"/>
                <a:cs typeface="TH Kodchasal" pitchFamily="2" charset="-34"/>
              </a:rPr>
              <a:t>ที่ยังไม่ได้ดำเนินการ หรือที่มีการเปลี่ยนแปลงหรือแตกต่างไปจากที่เสนอไว้</a:t>
            </a:r>
            <a:r>
              <a:rPr lang="th-TH" sz="3200" b="1" dirty="0">
                <a:latin typeface="TH Kodchasal" pitchFamily="2" charset="-34"/>
                <a:cs typeface="TH Kodchasal" pitchFamily="2" charset="-34"/>
              </a:rPr>
              <a:t> </a:t>
            </a:r>
            <a:r>
              <a:rPr lang="th-TH" sz="3200" b="1" dirty="0">
                <a:solidFill>
                  <a:srgbClr val="FF0000"/>
                </a:solidFill>
                <a:latin typeface="TH Kodchasal" pitchFamily="2" charset="-34"/>
                <a:cs typeface="TH Kodchasal" pitchFamily="2" charset="-34"/>
              </a:rPr>
              <a:t>ในรายงานการวิเคราะห์ผลกระทบสิ่งแวดล้อม</a:t>
            </a:r>
            <a:r>
              <a:rPr lang="th-TH" sz="3200" b="1" dirty="0">
                <a:latin typeface="TH Kodchasal" pitchFamily="2" charset="-34"/>
                <a:cs typeface="TH Kodchasal" pitchFamily="2" charset="-34"/>
              </a:rPr>
              <a:t> และ/หรือ มีผลกระทบต่อสิ่งแวดล้อมที่มีอยู่อย่างมีนัยสำคัญ เช่น เปลี่ยนแปลงระบบบำบัดมลพิษ และเปลี่ยนแปลงประเภทเชื้อเพลิง เป็นต้น พร้อมทั้งระบุขั้นตอนหรือความก้าวหน้าของการดำเนินการเปลี่ยนแปลงรายละเอียดโครงการดังกล่าว </a:t>
            </a:r>
            <a:endParaRPr lang="th-TH" sz="3200" b="1" dirty="0" smtClean="0">
              <a:latin typeface="TH Kodchasal" pitchFamily="2" charset="-34"/>
              <a:cs typeface="TH Kodchasal" pitchFamily="2" charset="-34"/>
            </a:endParaRPr>
          </a:p>
          <a:p>
            <a:pPr algn="ctr">
              <a:tabLst>
                <a:tab pos="457200" algn="l"/>
              </a:tabLst>
            </a:pPr>
            <a:r>
              <a:rPr lang="th-TH" sz="3200" b="1" dirty="0" smtClean="0">
                <a:latin typeface="TH Kodchasal" pitchFamily="2" charset="-34"/>
                <a:cs typeface="TH Kodchasal" pitchFamily="2" charset="-34"/>
              </a:rPr>
              <a:t>(ถ้ามี)</a:t>
            </a:r>
            <a:endParaRPr lang="th-TH" sz="3200" dirty="0">
              <a:latin typeface="TH Kodchasal" pitchFamily="2" charset="-34"/>
              <a:cs typeface="TH Kodchasal" pitchFamily="2" charset="-34"/>
            </a:endParaRPr>
          </a:p>
          <a:p>
            <a:pPr>
              <a:tabLst>
                <a:tab pos="457200" algn="l"/>
              </a:tabLst>
            </a:pPr>
            <a:endParaRPr lang="th-TH" sz="30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64A2-7ADD-4DFD-A005-D7BEA76A7E20}" type="slidenum">
              <a:rPr lang="th-TH" sz="2000" b="1" smtClean="0">
                <a:solidFill>
                  <a:schemeClr val="bg1">
                    <a:lumMod val="50000"/>
                  </a:schemeClr>
                </a:solidFill>
                <a:latin typeface="TH Kodchasal" pitchFamily="2" charset="-34"/>
                <a:cs typeface="TH Kodchasal" pitchFamily="2" charset="-34"/>
              </a:rPr>
              <a:t>26</a:t>
            </a:fld>
            <a:endParaRPr lang="th-TH" sz="2000" b="1">
              <a:solidFill>
                <a:schemeClr val="bg1">
                  <a:lumMod val="50000"/>
                </a:schemeClr>
              </a:solidFill>
              <a:latin typeface="TH Kodchasal" pitchFamily="2" charset="-34"/>
              <a:cs typeface="TH Kodchasal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8336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 rot="10800000">
            <a:off x="228599" y="152396"/>
            <a:ext cx="8763001" cy="1371601"/>
          </a:xfrm>
          <a:prstGeom prst="rect">
            <a:avLst/>
          </a:prstGeom>
          <a:gradFill>
            <a:gsLst>
              <a:gs pos="0">
                <a:schemeClr val="bg1"/>
              </a:gs>
              <a:gs pos="82000">
                <a:schemeClr val="accent1">
                  <a:lumMod val="0"/>
                  <a:lumOff val="100000"/>
                  <a:alpha val="0"/>
                </a:schemeClr>
              </a:gs>
            </a:gsLst>
            <a:lin ang="162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28600" y="215205"/>
            <a:ext cx="8763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  <a:t>7) รายงาน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  <a:t>ผลกา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  <a:t>รดำเนินงาน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  <a:t>ตามแผนบริหารจัดการความ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  <a:t>เสี่ยงตาม </a:t>
            </a:r>
          </a:p>
          <a:p>
            <a:pPr algn="thaiDist">
              <a:tabLst>
                <a:tab pos="403225" algn="l"/>
              </a:tabLst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  <a:t>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  <a:t>  	รายงาน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  <a:t>การวิเคราะห์ความ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  <a:t>เสี่ยงจาก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  <a:t>อันตรายที่อาจเกิด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  <a:t>จากการ	ประกอบ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  <a:t>กิจการโรงงาน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533400" y="1859340"/>
            <a:ext cx="822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70C0"/>
                </a:solidFill>
                <a:latin typeface="TH Kodchasal" pitchFamily="2" charset="-34"/>
                <a:cs typeface="TH Kodchasal" pitchFamily="2" charset="-34"/>
              </a:rPr>
              <a:t>** </a:t>
            </a:r>
            <a:r>
              <a:rPr lang="th-TH" sz="2400" b="1" dirty="0">
                <a:solidFill>
                  <a:srgbClr val="0070C0"/>
                </a:solidFill>
                <a:latin typeface="TH Kodchasal" pitchFamily="2" charset="-34"/>
                <a:cs typeface="TH Kodchasal" pitchFamily="2" charset="-34"/>
              </a:rPr>
              <a:t>เป็นโรงงานที่เข้าข่ายต้อง</a:t>
            </a:r>
            <a:r>
              <a:rPr lang="th-TH" sz="2400" b="1" dirty="0" smtClean="0">
                <a:solidFill>
                  <a:srgbClr val="0070C0"/>
                </a:solidFill>
                <a:latin typeface="TH Kodchasal" pitchFamily="2" charset="-34"/>
                <a:cs typeface="TH Kodchasal" pitchFamily="2" charset="-34"/>
              </a:rPr>
              <a:t>จัดทำรายงาน</a:t>
            </a:r>
            <a:r>
              <a:rPr lang="th-TH" sz="2400" b="1" dirty="0">
                <a:solidFill>
                  <a:srgbClr val="0070C0"/>
                </a:solidFill>
                <a:latin typeface="TH Kodchasal" pitchFamily="2" charset="-34"/>
                <a:cs typeface="TH Kodchasal" pitchFamily="2" charset="-34"/>
              </a:rPr>
              <a:t>การวิเคราะห์ความเสี่ยงฯ ตามประกาศกระทรวงอุตสาหกรรมฉบับที่ 3 (</a:t>
            </a:r>
            <a:r>
              <a:rPr lang="th-TH" sz="2400" b="1" dirty="0" smtClean="0">
                <a:solidFill>
                  <a:srgbClr val="0070C0"/>
                </a:solidFill>
                <a:latin typeface="TH Kodchasal" pitchFamily="2" charset="-34"/>
                <a:cs typeface="TH Kodchasal" pitchFamily="2" charset="-34"/>
              </a:rPr>
              <a:t>พ.ศ.2542) </a:t>
            </a:r>
            <a:r>
              <a:rPr lang="th-TH" sz="2400" b="1" dirty="0">
                <a:solidFill>
                  <a:srgbClr val="0070C0"/>
                </a:solidFill>
                <a:latin typeface="TH Kodchasal" pitchFamily="2" charset="-34"/>
                <a:cs typeface="TH Kodchasal" pitchFamily="2" charset="-34"/>
              </a:rPr>
              <a:t>และฉบับที่ 4 (</a:t>
            </a:r>
            <a:r>
              <a:rPr lang="th-TH" sz="2400" b="1" dirty="0" smtClean="0">
                <a:solidFill>
                  <a:srgbClr val="0070C0"/>
                </a:solidFill>
                <a:latin typeface="TH Kodchasal" pitchFamily="2" charset="-34"/>
                <a:cs typeface="TH Kodchasal" pitchFamily="2" charset="-34"/>
              </a:rPr>
              <a:t>พ.ศ.2552) </a:t>
            </a:r>
            <a:r>
              <a:rPr lang="th-TH" sz="2400" b="1" dirty="0">
                <a:solidFill>
                  <a:srgbClr val="0070C0"/>
                </a:solidFill>
                <a:latin typeface="TH Kodchasal" pitchFamily="2" charset="-34"/>
                <a:cs typeface="TH Kodchasal" pitchFamily="2" charset="-34"/>
              </a:rPr>
              <a:t>ออกตามความในพระราชบัญญัติโรงงาน พ.ศ. 2535 เรื่อง มาตรการคุ้มครองความปลอดภัยในกา</a:t>
            </a:r>
            <a:r>
              <a:rPr lang="th-TH" sz="2400" b="1" dirty="0" smtClean="0">
                <a:solidFill>
                  <a:srgbClr val="0070C0"/>
                </a:solidFill>
                <a:latin typeface="TH Kodchasal" pitchFamily="2" charset="-34"/>
                <a:cs typeface="TH Kodchasal" pitchFamily="2" charset="-34"/>
              </a:rPr>
              <a:t>รดำเนินงาน </a:t>
            </a:r>
            <a:r>
              <a:rPr lang="th-TH" sz="2400" b="1" dirty="0">
                <a:solidFill>
                  <a:srgbClr val="0070C0"/>
                </a:solidFill>
                <a:latin typeface="TH Kodchasal" pitchFamily="2" charset="-34"/>
                <a:cs typeface="TH Kodchasal" pitchFamily="2" charset="-34"/>
              </a:rPr>
              <a:t>** </a:t>
            </a:r>
            <a:endParaRPr lang="th-TH" sz="2400" dirty="0">
              <a:solidFill>
                <a:srgbClr val="0070C0"/>
              </a:solidFill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52400" y="3657600"/>
            <a:ext cx="8610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thaiDist">
              <a:buFont typeface="Wingdings" pitchFamily="2" charset="2"/>
              <a:buChar char="ü"/>
            </a:pPr>
            <a:r>
              <a:rPr lang="th-TH" sz="2200" b="1" dirty="0" smtClean="0">
                <a:latin typeface="TH Kodchasal" pitchFamily="2" charset="-34"/>
                <a:cs typeface="TH Kodchasal" pitchFamily="2" charset="-34"/>
              </a:rPr>
              <a:t>ประกาศ กนอ. ที่ </a:t>
            </a:r>
            <a:r>
              <a:rPr lang="th-TH" sz="2200" b="1" dirty="0">
                <a:latin typeface="TH Kodchasal" pitchFamily="2" charset="-34"/>
                <a:cs typeface="TH Kodchasal" pitchFamily="2" charset="-34"/>
              </a:rPr>
              <a:t>62/2555 ลงวันที่ 24 กันยายน 2555 </a:t>
            </a:r>
            <a:r>
              <a:rPr lang="th-TH" sz="2200" b="1" dirty="0" smtClean="0">
                <a:latin typeface="TH Kodchasal" pitchFamily="2" charset="-34"/>
                <a:cs typeface="TH Kodchasal" pitchFamily="2" charset="-34"/>
              </a:rPr>
              <a:t>กำหนดให้</a:t>
            </a:r>
            <a:r>
              <a:rPr lang="th-TH" sz="2200" b="1" dirty="0">
                <a:latin typeface="TH Kodchasal" pitchFamily="2" charset="-34"/>
                <a:cs typeface="TH Kodchasal" pitchFamily="2" charset="-34"/>
              </a:rPr>
              <a:t>โรงงานมี</a:t>
            </a:r>
            <a:r>
              <a:rPr lang="th-TH" sz="2200" b="1" dirty="0" smtClean="0">
                <a:latin typeface="TH Kodchasal" pitchFamily="2" charset="-34"/>
                <a:cs typeface="TH Kodchasal" pitchFamily="2" charset="-34"/>
              </a:rPr>
              <a:t>การนำเสนอ</a:t>
            </a:r>
            <a:r>
              <a:rPr lang="th-TH" sz="2200" b="1" dirty="0">
                <a:latin typeface="TH Kodchasal" pitchFamily="2" charset="-34"/>
                <a:cs typeface="TH Kodchasal" pitchFamily="2" charset="-34"/>
              </a:rPr>
              <a:t>ผล</a:t>
            </a:r>
            <a:r>
              <a:rPr lang="th-TH" sz="2200" b="1" dirty="0" smtClean="0">
                <a:latin typeface="TH Kodchasal" pitchFamily="2" charset="-34"/>
                <a:cs typeface="TH Kodchasal" pitchFamily="2" charset="-34"/>
              </a:rPr>
              <a:t>การดำเนินงาน</a:t>
            </a:r>
            <a:r>
              <a:rPr lang="th-TH" sz="2200" b="1" dirty="0">
                <a:latin typeface="TH Kodchasal" pitchFamily="2" charset="-34"/>
                <a:cs typeface="TH Kodchasal" pitchFamily="2" charset="-34"/>
              </a:rPr>
              <a:t>ตามแผนบริหารจัดการความเสี่ยงฯ ในการประชุมคณะกรรมการตรวจสอบคุณภาพสิ่งแวดล้อมในนิคมอุตสาหกรรม (</a:t>
            </a:r>
            <a:r>
              <a:rPr lang="en-US" sz="2200" b="1" dirty="0">
                <a:latin typeface="TH Kodchasal" pitchFamily="2" charset="-34"/>
                <a:cs typeface="TH Kodchasal" pitchFamily="2" charset="-34"/>
              </a:rPr>
              <a:t>EIA Monitoring) </a:t>
            </a:r>
            <a:r>
              <a:rPr lang="th-TH" sz="2200" b="1" dirty="0">
                <a:latin typeface="TH Kodchasal" pitchFamily="2" charset="-34"/>
                <a:cs typeface="TH Kodchasal" pitchFamily="2" charset="-34"/>
              </a:rPr>
              <a:t>ปีละ 1 ครั้ง </a:t>
            </a:r>
            <a:endParaRPr lang="th-TH" sz="2200" dirty="0">
              <a:latin typeface="TH Kodchasal" pitchFamily="2" charset="-34"/>
              <a:cs typeface="TH Kodchasal" pitchFamily="2" charset="-34"/>
            </a:endParaRPr>
          </a:p>
          <a:p>
            <a:pPr marL="342900" indent="-342900" algn="thaiDist">
              <a:buFont typeface="Wingdings" pitchFamily="2" charset="2"/>
              <a:buChar char="ü"/>
            </a:pPr>
            <a:r>
              <a:rPr lang="th-TH" sz="2200" b="1" dirty="0" smtClean="0">
                <a:latin typeface="TH Kodchasal" pitchFamily="2" charset="-34"/>
                <a:cs typeface="TH Kodchasal" pitchFamily="2" charset="-34"/>
              </a:rPr>
              <a:t>ใน</a:t>
            </a:r>
            <a:r>
              <a:rPr lang="th-TH" sz="2200" b="1" dirty="0">
                <a:latin typeface="TH Kodchasal" pitchFamily="2" charset="-34"/>
                <a:cs typeface="TH Kodchasal" pitchFamily="2" charset="-34"/>
              </a:rPr>
              <a:t>ปี </a:t>
            </a:r>
            <a:r>
              <a:rPr lang="th-TH" sz="2200" b="1" dirty="0" smtClean="0">
                <a:latin typeface="TH Kodchasal" pitchFamily="2" charset="-34"/>
                <a:cs typeface="TH Kodchasal" pitchFamily="2" charset="-34"/>
              </a:rPr>
              <a:t>256</a:t>
            </a:r>
            <a:r>
              <a:rPr lang="en-US" sz="2200" b="1" dirty="0" smtClean="0">
                <a:latin typeface="TH Kodchasal" pitchFamily="2" charset="-34"/>
                <a:cs typeface="TH Kodchasal" pitchFamily="2" charset="-34"/>
              </a:rPr>
              <a:t>6</a:t>
            </a:r>
            <a:r>
              <a:rPr lang="th-TH" sz="2200" b="1" dirty="0" smtClean="0">
                <a:latin typeface="TH Kodchasal" pitchFamily="2" charset="-34"/>
                <a:cs typeface="TH Kodchasal" pitchFamily="2" charset="-34"/>
              </a:rPr>
              <a:t> </a:t>
            </a:r>
            <a:r>
              <a:rPr lang="th-TH" sz="2200" b="1" dirty="0">
                <a:latin typeface="TH Kodchasal" pitchFamily="2" charset="-34"/>
                <a:cs typeface="TH Kodchasal" pitchFamily="2" charset="-34"/>
              </a:rPr>
              <a:t>โรงงาน</a:t>
            </a:r>
            <a:r>
              <a:rPr lang="th-TH" sz="2200" b="1" dirty="0" smtClean="0">
                <a:latin typeface="TH Kodchasal" pitchFamily="2" charset="-34"/>
                <a:cs typeface="TH Kodchasal" pitchFamily="2" charset="-34"/>
              </a:rPr>
              <a:t>ที่นำเสนอ</a:t>
            </a:r>
            <a:r>
              <a:rPr lang="th-TH" sz="2200" b="1" dirty="0">
                <a:latin typeface="TH Kodchasal" pitchFamily="2" charset="-34"/>
                <a:cs typeface="TH Kodchasal" pitchFamily="2" charset="-34"/>
              </a:rPr>
              <a:t>ผลการปฏิบัติตามมาตรการป้องกันและแก้ไขผลกระทบสิ่งแวดล้อม และมาตรการติดตามตรวจสอบคุณภาพสิ่งแวดล้อม (มาตรการตามรายงาน </a:t>
            </a:r>
            <a:r>
              <a:rPr lang="en-US" sz="2200" b="1" dirty="0" smtClean="0">
                <a:latin typeface="TH Kodchasal" pitchFamily="2" charset="-34"/>
                <a:cs typeface="TH Kodchasal" pitchFamily="2" charset="-34"/>
              </a:rPr>
              <a:t>EIA/IEE) </a:t>
            </a:r>
            <a:r>
              <a:rPr lang="th-TH" sz="2200" b="1" dirty="0">
                <a:latin typeface="TH Kodchasal" pitchFamily="2" charset="-34"/>
                <a:cs typeface="TH Kodchasal" pitchFamily="2" charset="-34"/>
              </a:rPr>
              <a:t>ในการประชุมคณะกรรมการฯ </a:t>
            </a:r>
            <a:r>
              <a:rPr lang="th-TH" sz="2200" b="1" dirty="0" smtClean="0">
                <a:latin typeface="TH Kodchasal" pitchFamily="2" charset="-34"/>
                <a:cs typeface="TH Kodchasal" pitchFamily="2" charset="-34"/>
              </a:rPr>
              <a:t>ให้นำเสนอ</a:t>
            </a:r>
            <a:r>
              <a:rPr lang="th-TH" sz="2200" b="1" dirty="0">
                <a:latin typeface="TH Kodchasal" pitchFamily="2" charset="-34"/>
                <a:cs typeface="TH Kodchasal" pitchFamily="2" charset="-34"/>
              </a:rPr>
              <a:t>สรุปผล</a:t>
            </a:r>
            <a:r>
              <a:rPr lang="th-TH" sz="2200" b="1" dirty="0" smtClean="0">
                <a:latin typeface="TH Kodchasal" pitchFamily="2" charset="-34"/>
                <a:cs typeface="TH Kodchasal" pitchFamily="2" charset="-34"/>
              </a:rPr>
              <a:t>การดำเนินงาน</a:t>
            </a:r>
            <a:r>
              <a:rPr lang="th-TH" sz="2200" b="1" dirty="0">
                <a:latin typeface="TH Kodchasal" pitchFamily="2" charset="-34"/>
                <a:cs typeface="TH Kodchasal" pitchFamily="2" charset="-34"/>
              </a:rPr>
              <a:t>ตามแผนบริหารจัดการความเสี่ยงฯ เพิ่มเติมเข้าไปอีกส่วนหนึ่งด้วย </a:t>
            </a:r>
            <a:endParaRPr lang="th-TH" sz="2200" dirty="0"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64A2-7ADD-4DFD-A005-D7BEA76A7E20}" type="slidenum">
              <a:rPr lang="th-TH" sz="2000" b="1" smtClean="0">
                <a:solidFill>
                  <a:schemeClr val="bg1">
                    <a:lumMod val="50000"/>
                  </a:schemeClr>
                </a:solidFill>
                <a:latin typeface="TH Kodchasal" pitchFamily="2" charset="-34"/>
                <a:cs typeface="TH Kodchasal" pitchFamily="2" charset="-34"/>
              </a:rPr>
              <a:t>27</a:t>
            </a:fld>
            <a:endParaRPr lang="th-TH" sz="2000" b="1">
              <a:solidFill>
                <a:schemeClr val="bg1">
                  <a:lumMod val="50000"/>
                </a:schemeClr>
              </a:solidFill>
              <a:latin typeface="TH Kodchasal" pitchFamily="2" charset="-34"/>
              <a:cs typeface="TH Kodchasal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2047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สี่เหลี่ยมผืนผ้า 15"/>
          <p:cNvSpPr/>
          <p:nvPr/>
        </p:nvSpPr>
        <p:spPr>
          <a:xfrm rot="10800000">
            <a:off x="255840" y="181689"/>
            <a:ext cx="2977326" cy="533399"/>
          </a:xfrm>
          <a:prstGeom prst="rect">
            <a:avLst/>
          </a:prstGeom>
          <a:gradFill>
            <a:gsLst>
              <a:gs pos="0">
                <a:schemeClr val="bg1"/>
              </a:gs>
              <a:gs pos="82000">
                <a:schemeClr val="accent1">
                  <a:lumMod val="0"/>
                  <a:lumOff val="100000"/>
                  <a:alpha val="0"/>
                </a:schemeClr>
              </a:gs>
            </a:gsLst>
            <a:lin ang="162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28600" y="762000"/>
            <a:ext cx="85725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latin typeface="TH Kodchasal" pitchFamily="2" charset="-34"/>
                <a:cs typeface="TH Kodchasal" pitchFamily="2" charset="-34"/>
              </a:rPr>
              <a:t>1</a:t>
            </a:r>
            <a:r>
              <a:rPr lang="th-TH" sz="2400" b="1" dirty="0">
                <a:latin typeface="TH Kodchasal" pitchFamily="2" charset="-34"/>
                <a:cs typeface="TH Kodchasal" pitchFamily="2" charset="-34"/>
              </a:rPr>
              <a:t>)</a:t>
            </a:r>
            <a:r>
              <a:rPr lang="th-TH" sz="2400" b="1" dirty="0" smtClean="0">
                <a:latin typeface="TH Kodchasal" pitchFamily="2" charset="-34"/>
                <a:cs typeface="TH Kodchasal" pitchFamily="2" charset="-34"/>
              </a:rPr>
              <a:t> </a:t>
            </a:r>
            <a:r>
              <a:rPr lang="th-TH" sz="2400" b="1" dirty="0">
                <a:latin typeface="TH Kodchasal" pitchFamily="2" charset="-34"/>
                <a:cs typeface="TH Kodchasal" pitchFamily="2" charset="-34"/>
              </a:rPr>
              <a:t>รายละเอียดเกี่ยวกับรายงานวิเคราะห์ความเสี่ยงฯ ของโรงงาน โดยสรุป เช่น </a:t>
            </a:r>
            <a:endParaRPr lang="th-TH" sz="2400" dirty="0">
              <a:latin typeface="TH Kodchasal" pitchFamily="2" charset="-34"/>
              <a:cs typeface="TH Kodchasal" pitchFamily="2" charset="-34"/>
            </a:endParaRPr>
          </a:p>
          <a:p>
            <a:pPr marL="571500" indent="-168275" algn="thaiDist">
              <a:buFont typeface="Arial" pitchFamily="34" charset="0"/>
              <a:buChar char="•"/>
            </a:pPr>
            <a:r>
              <a:rPr lang="th-TH" sz="2400" b="1" dirty="0" smtClean="0">
                <a:latin typeface="TH Kodchasal" pitchFamily="2" charset="-34"/>
                <a:cs typeface="TH Kodchasal" pitchFamily="2" charset="-34"/>
              </a:rPr>
              <a:t>วันที่</a:t>
            </a:r>
            <a:r>
              <a:rPr lang="th-TH" sz="2400" b="1" dirty="0">
                <a:latin typeface="TH Kodchasal" pitchFamily="2" charset="-34"/>
                <a:cs typeface="TH Kodchasal" pitchFamily="2" charset="-34"/>
              </a:rPr>
              <a:t>จัดส่ง</a:t>
            </a:r>
            <a:r>
              <a:rPr lang="th-TH" sz="2400" b="1" dirty="0" smtClean="0">
                <a:latin typeface="TH Kodchasal" pitchFamily="2" charset="-34"/>
                <a:cs typeface="TH Kodchasal" pitchFamily="2" charset="-34"/>
              </a:rPr>
              <a:t>รายงานฉบับ</a:t>
            </a:r>
            <a:r>
              <a:rPr lang="th-TH" sz="2400" b="1" dirty="0">
                <a:latin typeface="TH Kodchasal" pitchFamily="2" charset="-34"/>
                <a:cs typeface="TH Kodchasal" pitchFamily="2" charset="-34"/>
              </a:rPr>
              <a:t>ล่าสุดให้กรมโรงงานอุตสาหกรรม (กรอ.)/ กนอ. </a:t>
            </a:r>
            <a:endParaRPr lang="th-TH" sz="2400" dirty="0">
              <a:latin typeface="TH Kodchasal" pitchFamily="2" charset="-34"/>
              <a:cs typeface="TH Kodchasal" pitchFamily="2" charset="-34"/>
            </a:endParaRPr>
          </a:p>
          <a:p>
            <a:pPr marL="571500" indent="-168275" algn="thaiDist">
              <a:buFont typeface="Arial" pitchFamily="34" charset="0"/>
              <a:buChar char="•"/>
            </a:pPr>
            <a:r>
              <a:rPr lang="th-TH" sz="2400" b="1" dirty="0" smtClean="0">
                <a:latin typeface="TH Kodchasal" pitchFamily="2" charset="-34"/>
                <a:cs typeface="TH Kodchasal" pitchFamily="2" charset="-34"/>
              </a:rPr>
              <a:t>วันที่</a:t>
            </a:r>
            <a:r>
              <a:rPr lang="th-TH" sz="2400" b="1" dirty="0">
                <a:latin typeface="TH Kodchasal" pitchFamily="2" charset="-34"/>
                <a:cs typeface="TH Kodchasal" pitchFamily="2" charset="-34"/>
              </a:rPr>
              <a:t>แจ้งผลการพิจารณารายงานฉบับล่าสุดของ กรอ. </a:t>
            </a:r>
            <a:endParaRPr lang="th-TH" sz="2400" dirty="0">
              <a:latin typeface="TH Kodchasal" pitchFamily="2" charset="-34"/>
              <a:cs typeface="TH Kodchasal" pitchFamily="2" charset="-34"/>
            </a:endParaRPr>
          </a:p>
          <a:p>
            <a:pPr marL="571500" indent="-168275" algn="thaiDist">
              <a:buFont typeface="Arial" pitchFamily="34" charset="0"/>
              <a:buChar char="•"/>
            </a:pPr>
            <a:r>
              <a:rPr lang="th-TH" sz="2400" b="1" dirty="0" smtClean="0">
                <a:latin typeface="TH Kodchasal" pitchFamily="2" charset="-34"/>
                <a:cs typeface="TH Kodchasal" pitchFamily="2" charset="-34"/>
              </a:rPr>
              <a:t>ข้อเสนอแนะ</a:t>
            </a:r>
            <a:r>
              <a:rPr lang="th-TH" sz="2400" b="1" dirty="0">
                <a:latin typeface="TH Kodchasal" pitchFamily="2" charset="-34"/>
                <a:cs typeface="TH Kodchasal" pitchFamily="2" charset="-34"/>
              </a:rPr>
              <a:t>ต่างๆ จาก กรอ. </a:t>
            </a:r>
            <a:endParaRPr lang="th-TH" sz="2400" b="1" dirty="0" smtClean="0">
              <a:latin typeface="TH Kodchasal" pitchFamily="2" charset="-34"/>
              <a:cs typeface="TH Kodchasal" pitchFamily="2" charset="-34"/>
            </a:endParaRPr>
          </a:p>
          <a:p>
            <a:pPr algn="thaiDist"/>
            <a:r>
              <a:rPr lang="th-TH" sz="2400" b="1" dirty="0" smtClean="0">
                <a:latin typeface="TH Kodchasal" pitchFamily="2" charset="-34"/>
                <a:cs typeface="TH Kodchasal" pitchFamily="2" charset="-34"/>
              </a:rPr>
              <a:t>2) </a:t>
            </a:r>
            <a:r>
              <a:rPr lang="th-TH" sz="2400" b="1" dirty="0">
                <a:latin typeface="TH Kodchasal" pitchFamily="2" charset="-34"/>
                <a:cs typeface="TH Kodchasal" pitchFamily="2" charset="-34"/>
              </a:rPr>
              <a:t>ตารางสรุปภาพรวมแผนบริหารจัดการความเสี่ยงฯ ทั้งหมด</a:t>
            </a:r>
            <a:r>
              <a:rPr lang="th-TH" sz="2400" b="1" dirty="0" smtClean="0">
                <a:latin typeface="TH Kodchasal" pitchFamily="2" charset="-34"/>
                <a:cs typeface="TH Kodchasal" pitchFamily="2" charset="-34"/>
              </a:rPr>
              <a:t>ของโรงงาน ดังนี้ </a:t>
            </a:r>
            <a:endParaRPr lang="th-TH" sz="2400" dirty="0">
              <a:latin typeface="TH Kodchasal" pitchFamily="2" charset="-34"/>
              <a:cs typeface="TH Kodchasal" pitchFamily="2" charset="-34"/>
            </a:endParaRPr>
          </a:p>
          <a:p>
            <a:pPr marL="571500" indent="-168275" algn="thaiDist">
              <a:buFont typeface="Arial" pitchFamily="34" charset="0"/>
              <a:buChar char="•"/>
            </a:pPr>
            <a:r>
              <a:rPr lang="th-TH" sz="2400" b="1" dirty="0" smtClean="0">
                <a:latin typeface="TH Kodchasal" pitchFamily="2" charset="-34"/>
                <a:cs typeface="TH Kodchasal" pitchFamily="2" charset="-34"/>
              </a:rPr>
              <a:t>แผน</a:t>
            </a:r>
            <a:r>
              <a:rPr lang="th-TH" sz="2400" b="1" dirty="0">
                <a:latin typeface="TH Kodchasal" pitchFamily="2" charset="-34"/>
                <a:cs typeface="TH Kodchasal" pitchFamily="2" charset="-34"/>
              </a:rPr>
              <a:t>ลดความเสี่ยง </a:t>
            </a:r>
            <a:r>
              <a:rPr lang="th-TH" sz="2400" b="1" dirty="0" smtClean="0">
                <a:latin typeface="TH Kodchasal" pitchFamily="2" charset="-34"/>
                <a:cs typeface="TH Kodchasal" pitchFamily="2" charset="-34"/>
              </a:rPr>
              <a:t>จำนวน</a:t>
            </a:r>
            <a:r>
              <a:rPr lang="th-TH" sz="2400" b="1" dirty="0">
                <a:latin typeface="TH Kodchasal" pitchFamily="2" charset="-34"/>
                <a:cs typeface="TH Kodchasal" pitchFamily="2" charset="-34"/>
              </a:rPr>
              <a:t>กี่แผน </a:t>
            </a:r>
            <a:endParaRPr lang="th-TH" sz="2400" dirty="0">
              <a:latin typeface="TH Kodchasal" pitchFamily="2" charset="-34"/>
              <a:cs typeface="TH Kodchasal" pitchFamily="2" charset="-34"/>
            </a:endParaRPr>
          </a:p>
          <a:p>
            <a:pPr marL="571500" indent="-168275" algn="thaiDist">
              <a:buFont typeface="Arial" pitchFamily="34" charset="0"/>
              <a:buChar char="•"/>
            </a:pPr>
            <a:r>
              <a:rPr lang="th-TH" sz="2400" b="1" dirty="0" smtClean="0">
                <a:latin typeface="TH Kodchasal" pitchFamily="2" charset="-34"/>
                <a:cs typeface="TH Kodchasal" pitchFamily="2" charset="-34"/>
              </a:rPr>
              <a:t>แผน</a:t>
            </a:r>
            <a:r>
              <a:rPr lang="th-TH" sz="2400" b="1" dirty="0">
                <a:latin typeface="TH Kodchasal" pitchFamily="2" charset="-34"/>
                <a:cs typeface="TH Kodchasal" pitchFamily="2" charset="-34"/>
              </a:rPr>
              <a:t>ควบคุมความเสี่ยง </a:t>
            </a:r>
            <a:r>
              <a:rPr lang="th-TH" sz="2400" b="1" dirty="0" smtClean="0">
                <a:latin typeface="TH Kodchasal" pitchFamily="2" charset="-34"/>
                <a:cs typeface="TH Kodchasal" pitchFamily="2" charset="-34"/>
              </a:rPr>
              <a:t>จำนวน</a:t>
            </a:r>
            <a:r>
              <a:rPr lang="th-TH" sz="2400" b="1" dirty="0">
                <a:latin typeface="TH Kodchasal" pitchFamily="2" charset="-34"/>
                <a:cs typeface="TH Kodchasal" pitchFamily="2" charset="-34"/>
              </a:rPr>
              <a:t>กี่แผน </a:t>
            </a:r>
          </a:p>
          <a:p>
            <a:pPr marL="285750" indent="-285750" algn="thaiDist"/>
            <a:r>
              <a:rPr lang="th-TH" sz="2400" b="1" dirty="0" smtClean="0">
                <a:latin typeface="TH Kodchasal" pitchFamily="2" charset="-34"/>
                <a:cs typeface="TH Kodchasal" pitchFamily="2" charset="-34"/>
              </a:rPr>
              <a:t>3</a:t>
            </a:r>
            <a:r>
              <a:rPr lang="th-TH" sz="2400" b="1" dirty="0">
                <a:latin typeface="TH Kodchasal" pitchFamily="2" charset="-34"/>
                <a:cs typeface="TH Kodchasal" pitchFamily="2" charset="-34"/>
              </a:rPr>
              <a:t>)</a:t>
            </a:r>
            <a:r>
              <a:rPr lang="th-TH" sz="2400" b="1" dirty="0" smtClean="0">
                <a:latin typeface="TH Kodchasal" pitchFamily="2" charset="-34"/>
                <a:cs typeface="TH Kodchasal" pitchFamily="2" charset="-34"/>
              </a:rPr>
              <a:t> </a:t>
            </a:r>
            <a:r>
              <a:rPr lang="th-TH" sz="2400" b="1" dirty="0">
                <a:latin typeface="TH Kodchasal" pitchFamily="2" charset="-34"/>
                <a:cs typeface="TH Kodchasal" pitchFamily="2" charset="-34"/>
              </a:rPr>
              <a:t>คัดเลือกแผน</a:t>
            </a:r>
            <a:r>
              <a:rPr lang="th-TH" sz="2400" b="1" dirty="0" smtClean="0">
                <a:latin typeface="TH Kodchasal" pitchFamily="2" charset="-34"/>
                <a:cs typeface="TH Kodchasal" pitchFamily="2" charset="-34"/>
              </a:rPr>
              <a:t>ลดหรือแผน</a:t>
            </a:r>
            <a:r>
              <a:rPr lang="th-TH" sz="2400" b="1" dirty="0">
                <a:latin typeface="TH Kodchasal" pitchFamily="2" charset="-34"/>
                <a:cs typeface="TH Kodchasal" pitchFamily="2" charset="-34"/>
              </a:rPr>
              <a:t>ควบคุมความ</a:t>
            </a:r>
            <a:r>
              <a:rPr lang="th-TH" sz="2400" b="1" dirty="0" smtClean="0">
                <a:latin typeface="TH Kodchasal" pitchFamily="2" charset="-34"/>
                <a:cs typeface="TH Kodchasal" pitchFamily="2" charset="-34"/>
              </a:rPr>
              <a:t>เสี่ยงที่</a:t>
            </a:r>
            <a:r>
              <a:rPr lang="th-TH" sz="2400" b="1" dirty="0">
                <a:latin typeface="TH Kodchasal" pitchFamily="2" charset="-34"/>
                <a:cs typeface="TH Kodchasal" pitchFamily="2" charset="-34"/>
              </a:rPr>
              <a:t>เป็นระดับ </a:t>
            </a:r>
            <a:r>
              <a:rPr lang="en-US" sz="2400" b="1" dirty="0">
                <a:latin typeface="TH Kodchasal" pitchFamily="2" charset="-34"/>
                <a:cs typeface="TH Kodchasal" pitchFamily="2" charset="-34"/>
              </a:rPr>
              <a:t>Top 3 </a:t>
            </a:r>
            <a:r>
              <a:rPr lang="th-TH" sz="2400" b="1" dirty="0" smtClean="0">
                <a:latin typeface="TH Kodchasal" pitchFamily="2" charset="-34"/>
                <a:cs typeface="TH Kodchasal" pitchFamily="2" charset="-34"/>
              </a:rPr>
              <a:t>จำนวน </a:t>
            </a:r>
            <a:r>
              <a:rPr lang="th-TH" sz="2400" b="1" dirty="0">
                <a:latin typeface="TH Kodchasal" pitchFamily="2" charset="-34"/>
                <a:cs typeface="TH Kodchasal" pitchFamily="2" charset="-34"/>
              </a:rPr>
              <a:t>3 </a:t>
            </a:r>
            <a:r>
              <a:rPr lang="th-TH" sz="2400" b="1" dirty="0" smtClean="0">
                <a:latin typeface="TH Kodchasal" pitchFamily="2" charset="-34"/>
                <a:cs typeface="TH Kodchasal" pitchFamily="2" charset="-34"/>
              </a:rPr>
              <a:t> แผนงานมานำเสนอ </a:t>
            </a:r>
            <a:endParaRPr lang="th-TH" sz="2400" dirty="0"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74890" y="191869"/>
            <a:ext cx="61259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  <a:t>แนวทางการนำเสนอ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  <a:t> :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itchFamily="2" charset="-34"/>
              <a:cs typeface="TH Kodchasal" pitchFamily="2" charset="-34"/>
            </a:endParaRPr>
          </a:p>
        </p:txBody>
      </p:sp>
      <p:grpSp>
        <p:nvGrpSpPr>
          <p:cNvPr id="15" name="กลุ่ม 14"/>
          <p:cNvGrpSpPr/>
          <p:nvPr/>
        </p:nvGrpSpPr>
        <p:grpSpPr>
          <a:xfrm>
            <a:off x="210020" y="4267200"/>
            <a:ext cx="8629180" cy="1999060"/>
            <a:chOff x="210020" y="4715470"/>
            <a:chExt cx="8629180" cy="1999060"/>
          </a:xfrm>
        </p:grpSpPr>
        <p:sp>
          <p:nvSpPr>
            <p:cNvPr id="12" name="สี่เหลี่ยมผืนผ้า 11"/>
            <p:cNvSpPr/>
            <p:nvPr/>
          </p:nvSpPr>
          <p:spPr>
            <a:xfrm>
              <a:off x="533400" y="4953000"/>
              <a:ext cx="2057400" cy="476310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09600" y="5010090"/>
              <a:ext cx="1967205" cy="43088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th-TH" sz="2200" b="1" dirty="0" smtClean="0">
                  <a:solidFill>
                    <a:schemeClr val="tx1"/>
                  </a:solidFill>
                  <a:latin typeface="TH Kodchasal" pitchFamily="2" charset="-34"/>
                  <a:cs typeface="TH Kodchasal" pitchFamily="2" charset="-34"/>
                </a:rPr>
                <a:t>แผนลดความเสี่ยง</a:t>
              </a:r>
              <a:endParaRPr lang="th-TH" sz="2200" b="1" dirty="0">
                <a:solidFill>
                  <a:schemeClr val="tx1"/>
                </a:solidFill>
                <a:latin typeface="TH Kodchasal" pitchFamily="2" charset="-34"/>
                <a:cs typeface="TH Kodchasal" pitchFamily="2" charset="-34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0020" y="6046113"/>
              <a:ext cx="2380780" cy="430887"/>
            </a:xfrm>
            <a:prstGeom prst="rect">
              <a:avLst/>
            </a:prstGeom>
            <a:gradFill>
              <a:gsLst>
                <a:gs pos="0">
                  <a:schemeClr val="accent2">
                    <a:tint val="50000"/>
                    <a:satMod val="300000"/>
                    <a:alpha val="72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th-TH" sz="2200" b="1" dirty="0" smtClean="0">
                  <a:solidFill>
                    <a:schemeClr val="tx1"/>
                  </a:solidFill>
                  <a:latin typeface="TH Kodchasal" pitchFamily="2" charset="-34"/>
                  <a:cs typeface="TH Kodchasal" pitchFamily="2" charset="-34"/>
                </a:rPr>
                <a:t>แผนควบคุมความเสี่ยง</a:t>
              </a:r>
              <a:endParaRPr lang="th-TH" sz="2200" b="1" dirty="0">
                <a:solidFill>
                  <a:schemeClr val="tx1"/>
                </a:solidFill>
                <a:latin typeface="TH Kodchasal" pitchFamily="2" charset="-34"/>
                <a:cs typeface="TH Kodchasal" pitchFamily="2" charset="-34"/>
              </a:endParaRPr>
            </a:p>
          </p:txBody>
        </p:sp>
        <p:sp>
          <p:nvSpPr>
            <p:cNvPr id="6" name="ลูกศรขวา 5"/>
            <p:cNvSpPr/>
            <p:nvPr/>
          </p:nvSpPr>
          <p:spPr>
            <a:xfrm>
              <a:off x="2602992" y="5029200"/>
              <a:ext cx="597408" cy="381000"/>
            </a:xfrm>
            <a:prstGeom prst="rightArrow">
              <a:avLst/>
            </a:prstGeom>
            <a:gradFill flip="none" rotWithShape="1">
              <a:gsLst>
                <a:gs pos="8000">
                  <a:schemeClr val="accent3"/>
                </a:gs>
                <a:gs pos="100000">
                  <a:schemeClr val="accent1">
                    <a:lumMod val="0"/>
                    <a:lumOff val="100000"/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สี่เหลี่ยมผืนผ้า 7"/>
            <p:cNvSpPr/>
            <p:nvPr/>
          </p:nvSpPr>
          <p:spPr>
            <a:xfrm>
              <a:off x="3233166" y="4715470"/>
              <a:ext cx="5606034" cy="923330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thaiDist"/>
              <a:r>
                <a:rPr lang="th-TH" sz="1800" b="1" dirty="0" smtClean="0">
                  <a:solidFill>
                    <a:schemeClr val="tx1"/>
                  </a:solidFill>
                  <a:latin typeface="TH Kodchasal" pitchFamily="2" charset="-34"/>
                  <a:cs typeface="TH Kodchasal" pitchFamily="2" charset="-34"/>
                </a:rPr>
                <a:t>แผน</a:t>
              </a:r>
              <a:r>
                <a:rPr lang="th-TH" sz="1800" b="1" dirty="0">
                  <a:solidFill>
                    <a:schemeClr val="tx1"/>
                  </a:solidFill>
                  <a:latin typeface="TH Kodchasal" pitchFamily="2" charset="-34"/>
                  <a:cs typeface="TH Kodchasal" pitchFamily="2" charset="-34"/>
                </a:rPr>
                <a:t>ลดความเสี่ยง แผนควบคุมความเสี่ยง </a:t>
              </a:r>
              <a:r>
                <a:rPr lang="th-TH" sz="1800" b="1" dirty="0" smtClean="0">
                  <a:solidFill>
                    <a:schemeClr val="tx1"/>
                  </a:solidFill>
                  <a:latin typeface="TH Kodchasal" pitchFamily="2" charset="-34"/>
                  <a:cs typeface="TH Kodchasal" pitchFamily="2" charset="-34"/>
                </a:rPr>
                <a:t>นำเสนอมาตรการ/ กิจกรรม </a:t>
              </a:r>
              <a:r>
                <a:rPr lang="th-TH" sz="1800" b="1" dirty="0">
                  <a:solidFill>
                    <a:schemeClr val="tx1"/>
                  </a:solidFill>
                  <a:latin typeface="TH Kodchasal" pitchFamily="2" charset="-34"/>
                  <a:cs typeface="TH Kodchasal" pitchFamily="2" charset="-34"/>
                </a:rPr>
                <a:t>ในการ</a:t>
              </a:r>
              <a:r>
                <a:rPr lang="th-TH" sz="1800" b="1" dirty="0" smtClean="0">
                  <a:solidFill>
                    <a:schemeClr val="tx1"/>
                  </a:solidFill>
                  <a:latin typeface="TH Kodchasal" pitchFamily="2" charset="-34"/>
                  <a:cs typeface="TH Kodchasal" pitchFamily="2" charset="-34"/>
                </a:rPr>
                <a:t>ปรับปรุงแก้ไขการด</a:t>
              </a:r>
              <a:r>
                <a:rPr lang="th-TH" sz="1800" b="1" dirty="0">
                  <a:solidFill>
                    <a:schemeClr val="tx1"/>
                  </a:solidFill>
                  <a:latin typeface="TH Kodchasal" pitchFamily="2" charset="-34"/>
                  <a:cs typeface="TH Kodchasal" pitchFamily="2" charset="-34"/>
                </a:rPr>
                <a:t>ำ</a:t>
              </a:r>
              <a:r>
                <a:rPr lang="th-TH" sz="1800" b="1" dirty="0" smtClean="0">
                  <a:solidFill>
                    <a:schemeClr val="tx1"/>
                  </a:solidFill>
                  <a:latin typeface="TH Kodchasal" pitchFamily="2" charset="-34"/>
                  <a:cs typeface="TH Kodchasal" pitchFamily="2" charset="-34"/>
                </a:rPr>
                <a:t>เนินงาน</a:t>
              </a:r>
              <a:r>
                <a:rPr lang="th-TH" sz="1800" b="1" dirty="0">
                  <a:solidFill>
                    <a:schemeClr val="tx1"/>
                  </a:solidFill>
                  <a:latin typeface="TH Kodchasal" pitchFamily="2" charset="-34"/>
                  <a:cs typeface="TH Kodchasal" pitchFamily="2" charset="-34"/>
                </a:rPr>
                <a:t>ในเรื่องต่างๆ เพื่อลดความเสี่ยงให้อยู่ในระดับที่ยอมรับได้</a:t>
              </a:r>
              <a:r>
                <a:rPr lang="th-TH" sz="1800" b="1" dirty="0" smtClean="0">
                  <a:solidFill>
                    <a:schemeClr val="tx1"/>
                  </a:solidFill>
                  <a:latin typeface="TH Kodchasal" pitchFamily="2" charset="-34"/>
                  <a:cs typeface="TH Kodchasal" pitchFamily="2" charset="-34"/>
                </a:rPr>
                <a:t>/ ผล</a:t>
              </a:r>
              <a:r>
                <a:rPr lang="th-TH" sz="1800" b="1" dirty="0">
                  <a:solidFill>
                    <a:schemeClr val="tx1"/>
                  </a:solidFill>
                  <a:latin typeface="TH Kodchasal" pitchFamily="2" charset="-34"/>
                  <a:cs typeface="TH Kodchasal" pitchFamily="2" charset="-34"/>
                </a:rPr>
                <a:t>การปฏิบัติ พร้อมรูป (ถ้ามี) </a:t>
              </a:r>
              <a:endParaRPr lang="th-TH" sz="1800" dirty="0">
                <a:solidFill>
                  <a:schemeClr val="tx1"/>
                </a:solidFill>
                <a:latin typeface="TH Kodchasal" pitchFamily="2" charset="-34"/>
                <a:cs typeface="TH Kodchasal" pitchFamily="2" charset="-34"/>
              </a:endParaRPr>
            </a:p>
          </p:txBody>
        </p:sp>
        <p:sp>
          <p:nvSpPr>
            <p:cNvPr id="9" name="สี่เหลี่ยมผืนผ้า 8"/>
            <p:cNvSpPr/>
            <p:nvPr/>
          </p:nvSpPr>
          <p:spPr>
            <a:xfrm>
              <a:off x="3233166" y="5791200"/>
              <a:ext cx="5606034" cy="92333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th-TH" sz="1800" b="1" dirty="0" smtClean="0">
                  <a:solidFill>
                    <a:schemeClr val="tx1"/>
                  </a:solidFill>
                  <a:latin typeface="TH Kodchasal" pitchFamily="2" charset="-34"/>
                  <a:cs typeface="TH Kodchasal" pitchFamily="2" charset="-34"/>
                </a:rPr>
                <a:t>นำเสนอมาตรการ/ กิจกรรม </a:t>
              </a:r>
              <a:r>
                <a:rPr lang="th-TH" sz="1800" b="1" dirty="0">
                  <a:solidFill>
                    <a:schemeClr val="tx1"/>
                  </a:solidFill>
                  <a:latin typeface="TH Kodchasal" pitchFamily="2" charset="-34"/>
                  <a:cs typeface="TH Kodchasal" pitchFamily="2" charset="-34"/>
                </a:rPr>
                <a:t>ในการควบคุม และตรวจสอบการดาเนินงาน เพื่อรักษาระดับความเสี่ยงให้อยู่ในระดับที่ยอมรับได้ตลอดเวลา พร้อมรูป (ถ้ามี) </a:t>
              </a:r>
              <a:endParaRPr lang="th-TH" sz="1800" dirty="0">
                <a:solidFill>
                  <a:schemeClr val="tx1"/>
                </a:solidFill>
                <a:latin typeface="TH Kodchasal" pitchFamily="2" charset="-34"/>
                <a:cs typeface="TH Kodchasal" pitchFamily="2" charset="-34"/>
              </a:endParaRPr>
            </a:p>
          </p:txBody>
        </p:sp>
        <p:sp>
          <p:nvSpPr>
            <p:cNvPr id="14" name="ลูกศรขวา 13"/>
            <p:cNvSpPr/>
            <p:nvPr/>
          </p:nvSpPr>
          <p:spPr>
            <a:xfrm>
              <a:off x="2602992" y="6096000"/>
              <a:ext cx="597408" cy="381000"/>
            </a:xfrm>
            <a:prstGeom prst="rightArrow">
              <a:avLst/>
            </a:prstGeom>
            <a:gradFill flip="none" rotWithShape="1">
              <a:gsLst>
                <a:gs pos="8000">
                  <a:schemeClr val="accent2"/>
                </a:gs>
                <a:gs pos="100000">
                  <a:schemeClr val="accent1">
                    <a:lumMod val="0"/>
                    <a:lumOff val="100000"/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64A2-7ADD-4DFD-A005-D7BEA76A7E20}" type="slidenum">
              <a:rPr lang="th-TH" sz="2000" b="1" smtClean="0">
                <a:solidFill>
                  <a:schemeClr val="bg1">
                    <a:lumMod val="50000"/>
                  </a:schemeClr>
                </a:solidFill>
                <a:latin typeface="TH Kodchasal" pitchFamily="2" charset="-34"/>
                <a:cs typeface="TH Kodchasal" pitchFamily="2" charset="-34"/>
              </a:rPr>
              <a:t>28</a:t>
            </a:fld>
            <a:endParaRPr lang="th-TH" sz="2000" b="1">
              <a:solidFill>
                <a:schemeClr val="bg1">
                  <a:lumMod val="50000"/>
                </a:schemeClr>
              </a:solidFill>
              <a:latin typeface="TH Kodchasal" pitchFamily="2" charset="-34"/>
              <a:cs typeface="TH Kodchasal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7749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64A2-7ADD-4DFD-A005-D7BEA76A7E20}" type="slidenum">
              <a:rPr lang="th-TH" smtClean="0"/>
              <a:t>29</a:t>
            </a:fld>
            <a:endParaRPr lang="th-TH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76450"/>
            <a:ext cx="7931150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228600"/>
            <a:ext cx="7937500" cy="178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18850649">
            <a:off x="3326399" y="3742103"/>
            <a:ext cx="261642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6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 Kodchasal" pitchFamily="2" charset="-34"/>
                <a:cs typeface="TH Kodchasal" pitchFamily="2" charset="-34"/>
              </a:rPr>
              <a:t>ตัวอย่าง</a:t>
            </a:r>
            <a:endParaRPr lang="th-TH" sz="6600" b="1" dirty="0">
              <a:ln w="10541" cmpd="sng">
                <a:noFill/>
                <a:prstDash val="solid"/>
              </a:ln>
              <a:solidFill>
                <a:sysClr val="windowText" lastClr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H Kodchasal" pitchFamily="2" charset="-34"/>
              <a:cs typeface="TH Kodchasal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3691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64A2-7ADD-4DFD-A005-D7BEA76A7E20}" type="slidenum">
              <a:rPr lang="th-TH" smtClean="0"/>
              <a:t>3</a:t>
            </a:fld>
            <a:endParaRPr lang="th-T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868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428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64A2-7ADD-4DFD-A005-D7BEA76A7E20}" type="slidenum">
              <a:rPr lang="th-TH" smtClean="0"/>
              <a:t>4</a:t>
            </a:fld>
            <a:endParaRPr lang="th-TH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69" y="1053131"/>
            <a:ext cx="3037531" cy="42808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066800"/>
            <a:ext cx="2895600" cy="510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1066800"/>
            <a:ext cx="2772960" cy="42895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52800" y="5105400"/>
            <a:ext cx="26670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2869" y="0"/>
            <a:ext cx="8858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คำสั่ง กนอ.ที่ 121/2566 เรื่องแต่งตั้ง</a:t>
            </a:r>
            <a:r>
              <a:rPr lang="th-TH" sz="2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คณะกรรมการติดตามตรวจสอบคุณภาพสิ่งแวดล้อม (</a:t>
            </a:r>
            <a:r>
              <a:rPr lang="en-US" sz="2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Environmental Monitoring Committee) </a:t>
            </a:r>
            <a:r>
              <a:rPr lang="th-TH" sz="20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ลงวันที่ 14 กุมภาพันธ์ 2566</a:t>
            </a:r>
            <a:endParaRPr lang="en-US" sz="20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3517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914400" y="4648200"/>
            <a:ext cx="7467600" cy="1066800"/>
          </a:xfrm>
        </p:spPr>
        <p:txBody>
          <a:bodyPr>
            <a:noAutofit/>
          </a:bodyPr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Kodchasal" pitchFamily="2" charset="-34"/>
                <a:cs typeface="TH Kodchasal" pitchFamily="2" charset="-34"/>
              </a:rPr>
              <a:t>โครงการ................................................................</a:t>
            </a:r>
          </a:p>
          <a:p>
            <a:pPr algn="ctr"/>
            <a:r>
              <a:rPr lang="th-TH" b="1" dirty="0" smtClean="0">
                <a:solidFill>
                  <a:schemeClr val="tx1"/>
                </a:solidFill>
                <a:latin typeface="TH Kodchasal" pitchFamily="2" charset="-34"/>
                <a:cs typeface="TH Kodchasal" pitchFamily="2" charset="-34"/>
              </a:rPr>
              <a:t>บริษัท...................................................................</a:t>
            </a:r>
            <a:endParaRPr lang="th-TH" b="1" dirty="0">
              <a:solidFill>
                <a:schemeClr val="tx1"/>
              </a:solidFill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4" name="AutoShape 2" descr="http://www.hotwater.com/uploadedimages/hotwater.com/resources/advertising_tools/company_logos/aos_wave_c.png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304800" y="1120676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  <a:t>การรายงานผลการปฏิบัติตามมาตรการป้องกัน</a:t>
            </a:r>
          </a:p>
          <a:p>
            <a:pPr algn="ctr"/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  <a:t>และแก้ไขผลกระทบสิ่งแวดล้อม </a:t>
            </a:r>
          </a:p>
          <a:p>
            <a:pPr algn="ctr"/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  <a:t>และมาตรการติดตามตรวจสอบคุณภาพสิ่งแวดล้อม</a:t>
            </a:r>
          </a:p>
          <a:p>
            <a:pPr algn="ctr"/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  <a:t>ประจำปี 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  <a:t>256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  <a:t>7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64A2-7ADD-4DFD-A005-D7BEA76A7E20}" type="slidenum">
              <a:rPr lang="th-TH" sz="2000" b="1" smtClean="0">
                <a:solidFill>
                  <a:schemeClr val="bg1">
                    <a:lumMod val="50000"/>
                  </a:schemeClr>
                </a:solidFill>
                <a:latin typeface="TH Kodchasal" pitchFamily="2" charset="-34"/>
                <a:cs typeface="TH Kodchasal" pitchFamily="2" charset="-34"/>
              </a:rPr>
              <a:t>5</a:t>
            </a:fld>
            <a:endParaRPr lang="th-TH" sz="2000" b="1">
              <a:solidFill>
                <a:schemeClr val="bg1">
                  <a:lumMod val="50000"/>
                </a:schemeClr>
              </a:solidFill>
              <a:latin typeface="TH Kodchasal" pitchFamily="2" charset="-34"/>
              <a:cs typeface="TH Kodchasal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9471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 rot="10800000">
            <a:off x="152400" y="76200"/>
            <a:ext cx="8839200" cy="838199"/>
          </a:xfrm>
          <a:prstGeom prst="rect">
            <a:avLst/>
          </a:prstGeom>
          <a:gradFill>
            <a:gsLst>
              <a:gs pos="0">
                <a:schemeClr val="bg1"/>
              </a:gs>
              <a:gs pos="82000">
                <a:schemeClr val="accent1">
                  <a:lumMod val="0"/>
                  <a:lumOff val="100000"/>
                  <a:alpha val="0"/>
                </a:schemeClr>
              </a:gs>
            </a:gsLst>
            <a:lin ang="162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14600" y="152400"/>
            <a:ext cx="3962400" cy="914400"/>
          </a:xfr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b="1" dirty="0" smtClean="0">
                <a:solidFill>
                  <a:schemeClr val="tx1"/>
                </a:solidFill>
                <a:latin typeface="TH Kodchasal" pitchFamily="2" charset="-34"/>
                <a:cs typeface="TH Kodchasal" pitchFamily="2" charset="-34"/>
              </a:rPr>
              <a:t>ลำดับการนำเสนอ</a:t>
            </a:r>
            <a:endParaRPr lang="th-TH" dirty="0">
              <a:solidFill>
                <a:schemeClr val="tx1"/>
              </a:solidFill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81000" y="1143000"/>
            <a:ext cx="8534400" cy="5486400"/>
          </a:xfrm>
        </p:spPr>
        <p:txBody>
          <a:bodyPr>
            <a:noAutofit/>
          </a:bodyPr>
          <a:lstStyle/>
          <a:p>
            <a:pPr marL="457200" indent="-457200">
              <a:buClrTx/>
              <a:buSzPct val="100000"/>
              <a:buFont typeface="+mj-lt"/>
              <a:buAutoNum type="arabicParenR"/>
            </a:pPr>
            <a:r>
              <a:rPr lang="th-TH" sz="2500" b="1" dirty="0" smtClean="0">
                <a:latin typeface="TH Kodchasal" pitchFamily="2" charset="-34"/>
                <a:cs typeface="TH Kodchasal" pitchFamily="2" charset="-34"/>
              </a:rPr>
              <a:t>ส่วน</a:t>
            </a:r>
            <a:r>
              <a:rPr lang="th-TH" sz="2500" b="1" dirty="0">
                <a:latin typeface="TH Kodchasal" pitchFamily="2" charset="-34"/>
                <a:cs typeface="TH Kodchasal" pitchFamily="2" charset="-34"/>
              </a:rPr>
              <a:t>หน้าของรายงาน </a:t>
            </a:r>
            <a:endParaRPr lang="th-TH" sz="2500" dirty="0">
              <a:latin typeface="TH Kodchasal" pitchFamily="2" charset="-34"/>
              <a:cs typeface="TH Kodchasal" pitchFamily="2" charset="-34"/>
            </a:endParaRPr>
          </a:p>
          <a:p>
            <a:pPr marL="457200" indent="-457200">
              <a:buClrTx/>
              <a:buSzPct val="100000"/>
              <a:buFont typeface="+mj-lt"/>
              <a:buAutoNum type="arabicParenR"/>
            </a:pPr>
            <a:r>
              <a:rPr lang="th-TH" sz="2500" b="1" dirty="0" smtClean="0">
                <a:latin typeface="TH Kodchasal" pitchFamily="2" charset="-34"/>
                <a:cs typeface="TH Kodchasal" pitchFamily="2" charset="-34"/>
              </a:rPr>
              <a:t>บทนำ</a:t>
            </a:r>
          </a:p>
          <a:p>
            <a:pPr marL="457200" indent="-457200">
              <a:buSzPct val="100000"/>
              <a:buFont typeface="+mj-lt"/>
              <a:buAutoNum type="arabicParenR"/>
            </a:pPr>
            <a:r>
              <a:rPr lang="th-TH" sz="2500" b="1" dirty="0" smtClean="0">
                <a:latin typeface="TH Kodchasal" pitchFamily="2" charset="-34"/>
                <a:cs typeface="TH Kodchasal" pitchFamily="2" charset="-34"/>
              </a:rPr>
              <a:t>การ</a:t>
            </a:r>
            <a:r>
              <a:rPr lang="th-TH" sz="2500" b="1" dirty="0">
                <a:latin typeface="TH Kodchasal" pitchFamily="2" charset="-34"/>
                <a:cs typeface="TH Kodchasal" pitchFamily="2" charset="-34"/>
              </a:rPr>
              <a:t>ดำเนินการปรับปรุงแก้ไข ชี้แจงเพิ่มเติม ตามข้อคิดเห็น/ข้อเสนอแนะของคณะกรรมการฯ </a:t>
            </a:r>
            <a:endParaRPr lang="en-US" sz="2500" b="1" dirty="0" smtClean="0">
              <a:latin typeface="TH Kodchasal" pitchFamily="2" charset="-34"/>
              <a:cs typeface="TH Kodchasal" pitchFamily="2" charset="-34"/>
            </a:endParaRPr>
          </a:p>
          <a:p>
            <a:pPr marL="457200" indent="-457200">
              <a:buSzPct val="100000"/>
              <a:buFont typeface="+mj-lt"/>
              <a:buAutoNum type="arabicParenR"/>
            </a:pPr>
            <a:r>
              <a:rPr lang="th-TH" sz="2500" b="1" dirty="0" smtClean="0">
                <a:latin typeface="TH Kodchasal" pitchFamily="2" charset="-34"/>
                <a:cs typeface="TH Kodchasal" pitchFamily="2" charset="-34"/>
              </a:rPr>
              <a:t>สรุปผล</a:t>
            </a:r>
            <a:r>
              <a:rPr lang="th-TH" sz="2500" b="1" dirty="0">
                <a:latin typeface="TH Kodchasal" pitchFamily="2" charset="-34"/>
                <a:cs typeface="TH Kodchasal" pitchFamily="2" charset="-34"/>
              </a:rPr>
              <a:t>การปฏิบัติมาตรการป้องกันและแก้ไขผลกระทบสิ่งแวดล้อม </a:t>
            </a:r>
            <a:r>
              <a:rPr lang="th-TH" sz="2500" b="1" dirty="0" smtClean="0">
                <a:latin typeface="TH Kodchasal" pitchFamily="2" charset="-34"/>
                <a:cs typeface="TH Kodchasal" pitchFamily="2" charset="-34"/>
              </a:rPr>
              <a:t>ช่วงดำเนินการ </a:t>
            </a:r>
          </a:p>
          <a:p>
            <a:pPr marL="457200" indent="-457200">
              <a:buClrTx/>
              <a:buSzPct val="100000"/>
              <a:buFont typeface="+mj-lt"/>
              <a:buAutoNum type="arabicParenR"/>
            </a:pPr>
            <a:r>
              <a:rPr lang="th-TH" sz="2500" b="1" dirty="0" smtClean="0">
                <a:latin typeface="TH Kodchasal" pitchFamily="2" charset="-34"/>
                <a:cs typeface="TH Kodchasal" pitchFamily="2" charset="-34"/>
              </a:rPr>
              <a:t>สรุปผล</a:t>
            </a:r>
            <a:r>
              <a:rPr lang="th-TH" sz="2500" b="1" dirty="0">
                <a:latin typeface="TH Kodchasal" pitchFamily="2" charset="-34"/>
                <a:cs typeface="TH Kodchasal" pitchFamily="2" charset="-34"/>
              </a:rPr>
              <a:t>การตรวจวัด</a:t>
            </a:r>
            <a:r>
              <a:rPr lang="th-TH" sz="2500" b="1" dirty="0" smtClean="0">
                <a:latin typeface="TH Kodchasal" pitchFamily="2" charset="-34"/>
                <a:cs typeface="TH Kodchasal" pitchFamily="2" charset="-34"/>
              </a:rPr>
              <a:t>ตามมาตรการติดตามตรวจสอบคุณภาพ</a:t>
            </a:r>
            <a:r>
              <a:rPr lang="th-TH" sz="2500" b="1" dirty="0">
                <a:latin typeface="TH Kodchasal" pitchFamily="2" charset="-34"/>
                <a:cs typeface="TH Kodchasal" pitchFamily="2" charset="-34"/>
              </a:rPr>
              <a:t>สิ่งแวดล้อม </a:t>
            </a:r>
            <a:endParaRPr lang="th-TH" sz="2500" dirty="0">
              <a:latin typeface="TH Kodchasal" pitchFamily="2" charset="-34"/>
              <a:cs typeface="TH Kodchasal" pitchFamily="2" charset="-34"/>
            </a:endParaRPr>
          </a:p>
          <a:p>
            <a:pPr marL="457200" indent="-457200">
              <a:buClrTx/>
              <a:buSzPct val="100000"/>
              <a:buFont typeface="+mj-lt"/>
              <a:buAutoNum type="arabicParenR"/>
            </a:pPr>
            <a:r>
              <a:rPr lang="th-TH" sz="2500" b="1" dirty="0" smtClean="0">
                <a:latin typeface="TH Kodchasal" pitchFamily="2" charset="-34"/>
                <a:cs typeface="TH Kodchasal" pitchFamily="2" charset="-34"/>
              </a:rPr>
              <a:t>รายงานผลการดำเนินงานตามแผนบริหารจัดการ</a:t>
            </a:r>
            <a:r>
              <a:rPr lang="th-TH" sz="2500" b="1" dirty="0" smtClean="0">
                <a:solidFill>
                  <a:srgbClr val="FF0000"/>
                </a:solidFill>
                <a:latin typeface="TH Kodchasal" pitchFamily="2" charset="-34"/>
                <a:cs typeface="TH Kodchasal" pitchFamily="2" charset="-34"/>
              </a:rPr>
              <a:t>ความเสี่ยง</a:t>
            </a:r>
            <a:r>
              <a:rPr lang="th-TH" sz="2500" b="1" dirty="0" smtClean="0">
                <a:latin typeface="TH Kodchasal" pitchFamily="2" charset="-34"/>
                <a:cs typeface="TH Kodchasal" pitchFamily="2" charset="-34"/>
              </a:rPr>
              <a:t>ตามรายงานการวิเคราะห์ผลกระทบสิ่งแวดล้อม (โรงงานที่เข้าข่ายรายงาน)</a:t>
            </a:r>
          </a:p>
          <a:p>
            <a:pPr marL="457200" indent="-457200">
              <a:buClrTx/>
              <a:buSzPct val="100000"/>
              <a:buFont typeface="+mj-lt"/>
              <a:buAutoNum type="arabicParenR"/>
            </a:pPr>
            <a:r>
              <a:rPr lang="th-TH" sz="2500" b="1" dirty="0" smtClean="0">
                <a:latin typeface="TH Kodchasal" pitchFamily="2" charset="-34"/>
                <a:cs typeface="TH Kodchasal" pitchFamily="2" charset="-34"/>
              </a:rPr>
              <a:t>การดำเนินการด้านชุมชนสัมพันธ์ (</a:t>
            </a:r>
            <a:r>
              <a:rPr lang="en-US" sz="2500" b="1" dirty="0" smtClean="0">
                <a:latin typeface="TH Kodchasal" pitchFamily="2" charset="-34"/>
                <a:cs typeface="TH Kodchasal" pitchFamily="2" charset="-34"/>
              </a:rPr>
              <a:t>CSR)</a:t>
            </a:r>
            <a:endParaRPr lang="th-TH" sz="2500" b="1" dirty="0" smtClean="0"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64A2-7ADD-4DFD-A005-D7BEA76A7E20}" type="slidenum">
              <a:rPr lang="th-TH" sz="2000" b="1" smtClean="0">
                <a:solidFill>
                  <a:schemeClr val="bg1">
                    <a:lumMod val="50000"/>
                  </a:schemeClr>
                </a:solidFill>
                <a:latin typeface="TH Kodchasal" pitchFamily="2" charset="-34"/>
                <a:cs typeface="TH Kodchasal" pitchFamily="2" charset="-34"/>
              </a:rPr>
              <a:t>6</a:t>
            </a:fld>
            <a:endParaRPr lang="th-TH" sz="2000" b="1" dirty="0">
              <a:solidFill>
                <a:schemeClr val="bg1">
                  <a:lumMod val="50000"/>
                </a:schemeClr>
              </a:solidFill>
              <a:latin typeface="TH Kodchasal" pitchFamily="2" charset="-34"/>
              <a:cs typeface="TH Kodchasal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5919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 rot="10800000">
            <a:off x="152400" y="152400"/>
            <a:ext cx="8915400" cy="838199"/>
          </a:xfrm>
          <a:prstGeom prst="rect">
            <a:avLst/>
          </a:prstGeom>
          <a:gradFill>
            <a:gsLst>
              <a:gs pos="0">
                <a:schemeClr val="bg1"/>
              </a:gs>
              <a:gs pos="82000">
                <a:schemeClr val="accent1">
                  <a:lumMod val="0"/>
                  <a:lumOff val="100000"/>
                  <a:alpha val="0"/>
                </a:schemeClr>
              </a:gs>
            </a:gsLst>
            <a:lin ang="162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762000" y="1600200"/>
            <a:ext cx="8001000" cy="449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ประกอบด้วย</a:t>
            </a:r>
          </a:p>
          <a:p>
            <a:pPr marL="880110" indent="-457200"/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ชื่อโครงการ</a:t>
            </a:r>
          </a:p>
          <a:p>
            <a:pPr marL="880110" indent="-457200"/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เจ้าของโครงการ</a:t>
            </a:r>
            <a:endParaRPr lang="th-TH" b="1" dirty="0">
              <a:latin typeface="TH Kodchasal" pitchFamily="2" charset="-34"/>
              <a:cs typeface="TH Kodchasal" pitchFamily="2" charset="-34"/>
            </a:endParaRPr>
          </a:p>
          <a:p>
            <a:pPr marL="880110" indent="-457200"/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ที่อยู่</a:t>
            </a:r>
            <a:r>
              <a:rPr lang="th-TH" b="1" dirty="0">
                <a:latin typeface="TH Kodchasal" pitchFamily="2" charset="-34"/>
                <a:cs typeface="TH Kodchasal" pitchFamily="2" charset="-34"/>
              </a:rPr>
              <a:t>ที่สามารถติดต่อ</a:t>
            </a: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ได้/สถาน</a:t>
            </a:r>
            <a:r>
              <a:rPr lang="th-TH" b="1" dirty="0">
                <a:latin typeface="TH Kodchasal" pitchFamily="2" charset="-34"/>
                <a:cs typeface="TH Kodchasal" pitchFamily="2" charset="-34"/>
              </a:rPr>
              <a:t>ที่ตั้งโครงการ </a:t>
            </a:r>
          </a:p>
          <a:p>
            <a:pPr marL="880110" indent="-457200"/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บริษัท</a:t>
            </a:r>
            <a:r>
              <a:rPr lang="th-TH" b="1" dirty="0">
                <a:latin typeface="TH Kodchasal" pitchFamily="2" charset="-34"/>
                <a:cs typeface="TH Kodchasal" pitchFamily="2" charset="-34"/>
              </a:rPr>
              <a:t>ที่ปรึกษาที่</a:t>
            </a: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จัดทำรายงาน</a:t>
            </a:r>
          </a:p>
          <a:p>
            <a:pPr marL="880110" indent="-457200"/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ลำดับการพิจารณาความเห็นชอบรายงาน </a:t>
            </a:r>
            <a:r>
              <a:rPr lang="en-US" b="1" dirty="0" smtClean="0">
                <a:latin typeface="TH Kodchasal" pitchFamily="2" charset="-34"/>
                <a:cs typeface="TH Kodchasal" pitchFamily="2" charset="-34"/>
              </a:rPr>
              <a:t>EIA/IEE </a:t>
            </a:r>
            <a:r>
              <a:rPr lang="th-TH" b="1" dirty="0" smtClean="0">
                <a:latin typeface="TH Kodchasal" pitchFamily="2" charset="-34"/>
                <a:cs typeface="TH Kodchasal" pitchFamily="2" charset="-34"/>
              </a:rPr>
              <a:t>ของโครงการ</a:t>
            </a:r>
            <a:endParaRPr lang="th-TH" b="1" dirty="0"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0" y="152400"/>
            <a:ext cx="5638800" cy="914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  <a:t>  1) ส่วนหน้าของรายงาน</a:t>
            </a:r>
            <a:endParaRPr lang="th-TH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h-TH" sz="2000" b="1" dirty="0" smtClean="0">
                <a:solidFill>
                  <a:schemeClr val="bg1">
                    <a:lumMod val="50000"/>
                  </a:schemeClr>
                </a:solidFill>
                <a:latin typeface="TH Kodchasal" pitchFamily="2" charset="-34"/>
                <a:cs typeface="TH Kodchasal" pitchFamily="2" charset="-34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278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64A2-7ADD-4DFD-A005-D7BEA76A7E20}" type="slidenum">
              <a:rPr lang="th-TH" smtClean="0"/>
              <a:t>8</a:t>
            </a:fld>
            <a:endParaRPr lang="th-T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90650"/>
            <a:ext cx="594360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1447800" y="381000"/>
            <a:ext cx="6248400" cy="9715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  <a:t>ตัวอย่าง: ส่วนหน้าของรายงาน</a:t>
            </a:r>
            <a:endParaRPr lang="th-TH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 rot="19406322">
            <a:off x="2516871" y="3088788"/>
            <a:ext cx="28360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72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 Kodchasal" pitchFamily="2" charset="-34"/>
                <a:cs typeface="TH Kodchasal" pitchFamily="2" charset="-34"/>
              </a:rPr>
              <a:t>ตัวอย่าง</a:t>
            </a:r>
            <a:endParaRPr lang="th-TH" sz="7200" b="1" dirty="0">
              <a:ln w="10541" cmpd="sng">
                <a:noFill/>
                <a:prstDash val="solid"/>
              </a:ln>
              <a:solidFill>
                <a:sysClr val="windowText" lastClr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H Kodchasal" pitchFamily="2" charset="-34"/>
              <a:cs typeface="TH Kodchasal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07853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9067800" cy="971550"/>
          </a:xfrm>
        </p:spPr>
        <p:txBody>
          <a:bodyPr>
            <a:noAutofit/>
          </a:bodyPr>
          <a:lstStyle/>
          <a:p>
            <a:pPr algn="l">
              <a:tabLst>
                <a:tab pos="1143000" algn="l"/>
              </a:tabLst>
            </a:pP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  <a:t>ตัวอย่าง: สรุปลำดับ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  <a:t>การ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  <a:t>พิจารณารายงาน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  <a:t>EIA/IEE 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  <a:t>และรายงานการ </a:t>
            </a:r>
            <a:b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</a:b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  <a:t> 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  <a:t>          	เปลี่ยนแปลงรายละเอียดโครงการในรายงาน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itchFamily="2" charset="-34"/>
                <a:cs typeface="TH Kodchasal" pitchFamily="2" charset="-34"/>
              </a:rPr>
              <a:t>EIA/IEE</a:t>
            </a:r>
            <a:endParaRPr lang="th-TH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itchFamily="2" charset="-34"/>
              <a:cs typeface="TH Kodchasal" pitchFamily="2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58" y="1219200"/>
            <a:ext cx="7821742" cy="53864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 rot="19406322">
            <a:off x="3205512" y="3622186"/>
            <a:ext cx="28360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72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 Kodchasal" pitchFamily="2" charset="-34"/>
                <a:cs typeface="TH Kodchasal" pitchFamily="2" charset="-34"/>
              </a:rPr>
              <a:t>ตัวอย่าง</a:t>
            </a:r>
            <a:endParaRPr lang="th-TH" sz="7200" b="1" dirty="0">
              <a:ln w="10541" cmpd="sng">
                <a:noFill/>
                <a:prstDash val="solid"/>
              </a:ln>
              <a:solidFill>
                <a:sysClr val="windowText" lastClr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7315200" y="1295400"/>
            <a:ext cx="8382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AFE964A2-7ADD-4DFD-A005-D7BEA76A7E20}" type="slidenum">
              <a:rPr lang="th-TH" sz="2000" b="1" smtClean="0">
                <a:solidFill>
                  <a:schemeClr val="bg1">
                    <a:lumMod val="50000"/>
                  </a:schemeClr>
                </a:solidFill>
                <a:latin typeface="TH Kodchasal" pitchFamily="2" charset="-34"/>
                <a:cs typeface="TH Kodchasal" pitchFamily="2" charset="-34"/>
              </a:rPr>
              <a:t>9</a:t>
            </a:fld>
            <a:endParaRPr lang="th-TH" sz="2000" b="1" dirty="0">
              <a:solidFill>
                <a:schemeClr val="bg1">
                  <a:lumMod val="50000"/>
                </a:schemeClr>
              </a:solidFill>
              <a:latin typeface="TH Kodchasal" pitchFamily="2" charset="-34"/>
              <a:cs typeface="TH Kodchasal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6245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1916</TotalTime>
  <Words>1435</Words>
  <Application>Microsoft Office PowerPoint</Application>
  <PresentationFormat>On-screen Show (4:3)</PresentationFormat>
  <Paragraphs>213</Paragraphs>
  <Slides>29</Slides>
  <Notes>19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Angsana New</vt:lpstr>
      <vt:lpstr>Arial</vt:lpstr>
      <vt:lpstr>Calibri</vt:lpstr>
      <vt:lpstr>Cordia New</vt:lpstr>
      <vt:lpstr>TH Kodchasal</vt:lpstr>
      <vt:lpstr>TH SarabunPSK</vt:lpstr>
      <vt:lpstr>Wingdings</vt:lpstr>
      <vt:lpstr>ชุดรูปแบบของ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ลำดับการนำเสนอ</vt:lpstr>
      <vt:lpstr>PowerPoint Presentation</vt:lpstr>
      <vt:lpstr>PowerPoint Presentation</vt:lpstr>
      <vt:lpstr>ตัวอย่าง: สรุปลำดับการพิจารณารายงาน EIA/IEE และรายงานการ              เปลี่ยนแปลงรายละเอียดโครงการในรายงาน EIA/IEE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การรายงานผลการปฏิบัติตามมาตรการป้องกัน  และแก้ไขผลกระทบสิ่งแวดล้อม  และมาตรการติดตามตรวจสอบคุณภาพสิ่งแวดล้อม  ประจำปี 2559</dc:title>
  <dc:creator>IEAT</dc:creator>
  <cp:lastModifiedBy>JuraisriC</cp:lastModifiedBy>
  <cp:revision>416</cp:revision>
  <cp:lastPrinted>2018-08-16T01:43:56Z</cp:lastPrinted>
  <dcterms:created xsi:type="dcterms:W3CDTF">2017-01-31T07:32:33Z</dcterms:created>
  <dcterms:modified xsi:type="dcterms:W3CDTF">2024-03-21T06:48:39Z</dcterms:modified>
</cp:coreProperties>
</file>